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62"/>
  </p:notesMasterIdLst>
  <p:handoutMasterIdLst>
    <p:handoutMasterId r:id="rId63"/>
  </p:handoutMasterIdLst>
  <p:sldIdLst>
    <p:sldId id="670" r:id="rId2"/>
    <p:sldId id="1177" r:id="rId3"/>
    <p:sldId id="1178" r:id="rId4"/>
    <p:sldId id="1167" r:id="rId5"/>
    <p:sldId id="1168" r:id="rId6"/>
    <p:sldId id="1169" r:id="rId7"/>
    <p:sldId id="1236" r:id="rId8"/>
    <p:sldId id="1170" r:id="rId9"/>
    <p:sldId id="1165" r:id="rId10"/>
    <p:sldId id="1123" r:id="rId11"/>
    <p:sldId id="1164" r:id="rId12"/>
    <p:sldId id="1174" r:id="rId13"/>
    <p:sldId id="1203" r:id="rId14"/>
    <p:sldId id="1204" r:id="rId15"/>
    <p:sldId id="1205" r:id="rId16"/>
    <p:sldId id="1206" r:id="rId17"/>
    <p:sldId id="1207" r:id="rId18"/>
    <p:sldId id="1202" r:id="rId19"/>
    <p:sldId id="1081" r:id="rId20"/>
    <p:sldId id="1162" r:id="rId21"/>
    <p:sldId id="1082" r:id="rId22"/>
    <p:sldId id="1083" r:id="rId23"/>
    <p:sldId id="1084" r:id="rId24"/>
    <p:sldId id="1208" r:id="rId25"/>
    <p:sldId id="1209" r:id="rId26"/>
    <p:sldId id="1210" r:id="rId27"/>
    <p:sldId id="1211" r:id="rId28"/>
    <p:sldId id="1212" r:id="rId29"/>
    <p:sldId id="1214" r:id="rId30"/>
    <p:sldId id="1215" r:id="rId31"/>
    <p:sldId id="1216" r:id="rId32"/>
    <p:sldId id="1217" r:id="rId33"/>
    <p:sldId id="1231" r:id="rId34"/>
    <p:sldId id="1232" r:id="rId35"/>
    <p:sldId id="1233" r:id="rId36"/>
    <p:sldId id="1234" r:id="rId37"/>
    <p:sldId id="1235" r:id="rId38"/>
    <p:sldId id="1223" r:id="rId39"/>
    <p:sldId id="1224" r:id="rId40"/>
    <p:sldId id="1225" r:id="rId41"/>
    <p:sldId id="1226" r:id="rId42"/>
    <p:sldId id="1227" r:id="rId43"/>
    <p:sldId id="1228" r:id="rId44"/>
    <p:sldId id="1229" r:id="rId45"/>
    <p:sldId id="1230" r:id="rId46"/>
    <p:sldId id="1161" r:id="rId47"/>
    <p:sldId id="1134" r:id="rId48"/>
    <p:sldId id="1184" r:id="rId49"/>
    <p:sldId id="1185" r:id="rId50"/>
    <p:sldId id="1187" r:id="rId51"/>
    <p:sldId id="1186" r:id="rId52"/>
    <p:sldId id="1188" r:id="rId53"/>
    <p:sldId id="1189" r:id="rId54"/>
    <p:sldId id="1198" r:id="rId55"/>
    <p:sldId id="1192" r:id="rId56"/>
    <p:sldId id="1193" r:id="rId57"/>
    <p:sldId id="1197" r:id="rId58"/>
    <p:sldId id="1199" r:id="rId59"/>
    <p:sldId id="1201" r:id="rId60"/>
    <p:sldId id="1200" r:id="rId61"/>
  </p:sldIdLst>
  <p:sldSz cx="9144000" cy="6858000" type="screen4x3"/>
  <p:notesSz cx="6858000" cy="9945688"/>
  <p:defaultTextStyle>
    <a:defPPr>
      <a:defRPr lang="ja-JP"/>
    </a:defPPr>
    <a:lvl1pPr algn="l" rtl="0" fontAlgn="base">
      <a:spcBef>
        <a:spcPct val="0"/>
      </a:spcBef>
      <a:spcAft>
        <a:spcPct val="0"/>
      </a:spcAft>
      <a:defRPr kumimoji="1" kern="1200">
        <a:solidFill>
          <a:schemeClr val="tx1"/>
        </a:solidFill>
        <a:latin typeface="Verdana" pitchFamily="34" charset="0"/>
        <a:ea typeface="ＭＳ Ｐゴシック" charset="-128"/>
        <a:cs typeface="+mn-cs"/>
      </a:defRPr>
    </a:lvl1pPr>
    <a:lvl2pPr marL="457200" algn="l" rtl="0" fontAlgn="base">
      <a:spcBef>
        <a:spcPct val="0"/>
      </a:spcBef>
      <a:spcAft>
        <a:spcPct val="0"/>
      </a:spcAft>
      <a:defRPr kumimoji="1" kern="1200">
        <a:solidFill>
          <a:schemeClr val="tx1"/>
        </a:solidFill>
        <a:latin typeface="Verdana" pitchFamily="34" charset="0"/>
        <a:ea typeface="ＭＳ Ｐゴシック" charset="-128"/>
        <a:cs typeface="+mn-cs"/>
      </a:defRPr>
    </a:lvl2pPr>
    <a:lvl3pPr marL="914400" algn="l" rtl="0" fontAlgn="base">
      <a:spcBef>
        <a:spcPct val="0"/>
      </a:spcBef>
      <a:spcAft>
        <a:spcPct val="0"/>
      </a:spcAft>
      <a:defRPr kumimoji="1" kern="1200">
        <a:solidFill>
          <a:schemeClr val="tx1"/>
        </a:solidFill>
        <a:latin typeface="Verdana" pitchFamily="34" charset="0"/>
        <a:ea typeface="ＭＳ Ｐゴシック" charset="-128"/>
        <a:cs typeface="+mn-cs"/>
      </a:defRPr>
    </a:lvl3pPr>
    <a:lvl4pPr marL="1371600" algn="l" rtl="0" fontAlgn="base">
      <a:spcBef>
        <a:spcPct val="0"/>
      </a:spcBef>
      <a:spcAft>
        <a:spcPct val="0"/>
      </a:spcAft>
      <a:defRPr kumimoji="1" kern="1200">
        <a:solidFill>
          <a:schemeClr val="tx1"/>
        </a:solidFill>
        <a:latin typeface="Verdana" pitchFamily="34" charset="0"/>
        <a:ea typeface="ＭＳ Ｐゴシック" charset="-128"/>
        <a:cs typeface="+mn-cs"/>
      </a:defRPr>
    </a:lvl4pPr>
    <a:lvl5pPr marL="1828800" algn="l" rtl="0" fontAlgn="base">
      <a:spcBef>
        <a:spcPct val="0"/>
      </a:spcBef>
      <a:spcAft>
        <a:spcPct val="0"/>
      </a:spcAft>
      <a:defRPr kumimoji="1" kern="1200">
        <a:solidFill>
          <a:schemeClr val="tx1"/>
        </a:solidFill>
        <a:latin typeface="Verdana" pitchFamily="34" charset="0"/>
        <a:ea typeface="ＭＳ Ｐゴシック" charset="-128"/>
        <a:cs typeface="+mn-cs"/>
      </a:defRPr>
    </a:lvl5pPr>
    <a:lvl6pPr marL="2286000" algn="l" defTabSz="914400" rtl="0" eaLnBrk="1" latinLnBrk="0" hangingPunct="1">
      <a:defRPr kumimoji="1" kern="1200">
        <a:solidFill>
          <a:schemeClr val="tx1"/>
        </a:solidFill>
        <a:latin typeface="Verdana" pitchFamily="34" charset="0"/>
        <a:ea typeface="ＭＳ Ｐゴシック" charset="-128"/>
        <a:cs typeface="+mn-cs"/>
      </a:defRPr>
    </a:lvl6pPr>
    <a:lvl7pPr marL="2743200" algn="l" defTabSz="914400" rtl="0" eaLnBrk="1" latinLnBrk="0" hangingPunct="1">
      <a:defRPr kumimoji="1" kern="1200">
        <a:solidFill>
          <a:schemeClr val="tx1"/>
        </a:solidFill>
        <a:latin typeface="Verdana" pitchFamily="34" charset="0"/>
        <a:ea typeface="ＭＳ Ｐゴシック" charset="-128"/>
        <a:cs typeface="+mn-cs"/>
      </a:defRPr>
    </a:lvl7pPr>
    <a:lvl8pPr marL="3200400" algn="l" defTabSz="914400" rtl="0" eaLnBrk="1" latinLnBrk="0" hangingPunct="1">
      <a:defRPr kumimoji="1" kern="1200">
        <a:solidFill>
          <a:schemeClr val="tx1"/>
        </a:solidFill>
        <a:latin typeface="Verdana" pitchFamily="34" charset="0"/>
        <a:ea typeface="ＭＳ Ｐゴシック" charset="-128"/>
        <a:cs typeface="+mn-cs"/>
      </a:defRPr>
    </a:lvl8pPr>
    <a:lvl9pPr marL="3657600" algn="l" defTabSz="914400" rtl="0" eaLnBrk="1" latinLnBrk="0" hangingPunct="1">
      <a:defRPr kumimoji="1" kern="1200">
        <a:solidFill>
          <a:schemeClr val="tx1"/>
        </a:solidFill>
        <a:latin typeface="Verdana" pitchFamily="34"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9619"/>
    <a:srgbClr val="A3B2C1"/>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33" autoAdjust="0"/>
  </p:normalViewPr>
  <p:slideViewPr>
    <p:cSldViewPr>
      <p:cViewPr varScale="1">
        <p:scale>
          <a:sx n="86" d="100"/>
          <a:sy n="86" d="100"/>
        </p:scale>
        <p:origin x="1358"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97284"/>
          </a:xfrm>
          <a:prstGeom prst="rect">
            <a:avLst/>
          </a:prstGeom>
        </p:spPr>
        <p:txBody>
          <a:bodyPr vert="horz" lIns="91440" tIns="45720" rIns="91440" bIns="45720" rtlCol="0"/>
          <a:lstStyle>
            <a:lvl1pPr algn="r">
              <a:defRPr sz="1200"/>
            </a:lvl1pPr>
          </a:lstStyle>
          <a:p>
            <a:fld id="{023EAC22-75A8-4645-9460-2FC02918DB80}" type="datetimeFigureOut">
              <a:rPr kumimoji="1" lang="ja-JP" altLang="en-US" smtClean="0"/>
              <a:t>2020/8/29</a:t>
            </a:fld>
            <a:endParaRPr kumimoji="1" lang="ja-JP" altLang="en-US"/>
          </a:p>
        </p:txBody>
      </p:sp>
      <p:sp>
        <p:nvSpPr>
          <p:cNvPr id="4" name="フッター プレースホルダー 3"/>
          <p:cNvSpPr>
            <a:spLocks noGrp="1"/>
          </p:cNvSpPr>
          <p:nvPr>
            <p:ph type="ftr" sz="quarter" idx="2"/>
          </p:nvPr>
        </p:nvSpPr>
        <p:spPr>
          <a:xfrm>
            <a:off x="0" y="9446678"/>
            <a:ext cx="2971800" cy="497284"/>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9446678"/>
            <a:ext cx="2971800" cy="497284"/>
          </a:xfrm>
          <a:prstGeom prst="rect">
            <a:avLst/>
          </a:prstGeom>
        </p:spPr>
        <p:txBody>
          <a:bodyPr vert="horz" lIns="91440" tIns="45720" rIns="91440" bIns="45720" rtlCol="0" anchor="b"/>
          <a:lstStyle>
            <a:lvl1pPr algn="r">
              <a:defRPr sz="1200"/>
            </a:lvl1pPr>
          </a:lstStyle>
          <a:p>
            <a:fld id="{E35FF2E4-D83D-4FB6-9FE5-DDFE4F8394D7}" type="slidenum">
              <a:rPr kumimoji="1" lang="ja-JP" altLang="en-US" smtClean="0"/>
              <a:t>‹#›</a:t>
            </a:fld>
            <a:endParaRPr kumimoji="1" lang="ja-JP" altLang="en-US"/>
          </a:p>
        </p:txBody>
      </p:sp>
    </p:spTree>
    <p:extLst>
      <p:ext uri="{BB962C8B-B14F-4D97-AF65-F5344CB8AC3E}">
        <p14:creationId xmlns:p14="http://schemas.microsoft.com/office/powerpoint/2010/main" val="24481797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ea typeface="ＭＳ Ｐゴシック" pitchFamily="50" charset="-128"/>
              </a:defRPr>
            </a:lvl1pPr>
          </a:lstStyle>
          <a:p>
            <a:pPr>
              <a:defRPr/>
            </a:pPr>
            <a:endParaRPr lang="ja-JP" altLang="en-US"/>
          </a:p>
        </p:txBody>
      </p:sp>
      <p:sp>
        <p:nvSpPr>
          <p:cNvPr id="3" name="日付プレースホルダ 2"/>
          <p:cNvSpPr>
            <a:spLocks noGrp="1"/>
          </p:cNvSpPr>
          <p:nvPr>
            <p:ph type="dt" idx="1"/>
          </p:nvPr>
        </p:nvSpPr>
        <p:spPr>
          <a:xfrm>
            <a:off x="3884613" y="0"/>
            <a:ext cx="2971800" cy="497284"/>
          </a:xfrm>
          <a:prstGeom prst="rect">
            <a:avLst/>
          </a:prstGeom>
        </p:spPr>
        <p:txBody>
          <a:bodyPr vert="horz" lIns="91440" tIns="45720" rIns="91440" bIns="45720" rtlCol="0"/>
          <a:lstStyle>
            <a:lvl1pPr algn="r">
              <a:defRPr sz="1200">
                <a:ea typeface="ＭＳ Ｐゴシック" pitchFamily="50" charset="-128"/>
              </a:defRPr>
            </a:lvl1pPr>
          </a:lstStyle>
          <a:p>
            <a:pPr>
              <a:defRPr/>
            </a:pPr>
            <a:fld id="{45D4C6E9-C048-4767-9799-938CD94C2C06}" type="datetimeFigureOut">
              <a:rPr lang="ja-JP" altLang="en-US"/>
              <a:pPr>
                <a:defRPr/>
              </a:pPr>
              <a:t>2020/8/29</a:t>
            </a:fld>
            <a:endParaRPr lang="ja-JP" altLang="en-US"/>
          </a:p>
        </p:txBody>
      </p:sp>
      <p:sp>
        <p:nvSpPr>
          <p:cNvPr id="4" name="スライド イメージ プレースホルダ 3"/>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 4"/>
          <p:cNvSpPr>
            <a:spLocks noGrp="1"/>
          </p:cNvSpPr>
          <p:nvPr>
            <p:ph type="body" sz="quarter" idx="3"/>
          </p:nvPr>
        </p:nvSpPr>
        <p:spPr>
          <a:xfrm>
            <a:off x="685800" y="4724202"/>
            <a:ext cx="5486400" cy="4475560"/>
          </a:xfrm>
          <a:prstGeom prst="rect">
            <a:avLst/>
          </a:prstGeom>
        </p:spPr>
        <p:txBody>
          <a:bodyPr vert="horz" lIns="91440" tIns="45720" rIns="91440" bIns="45720"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0" y="9446678"/>
            <a:ext cx="2971800" cy="497284"/>
          </a:xfrm>
          <a:prstGeom prst="rect">
            <a:avLst/>
          </a:prstGeom>
        </p:spPr>
        <p:txBody>
          <a:bodyPr vert="horz" lIns="91440" tIns="45720" rIns="91440" bIns="45720" rtlCol="0" anchor="b"/>
          <a:lstStyle>
            <a:lvl1pPr algn="l">
              <a:defRPr sz="1200">
                <a:ea typeface="ＭＳ Ｐゴシック" pitchFamily="50" charset="-128"/>
              </a:defRPr>
            </a:lvl1pPr>
          </a:lstStyle>
          <a:p>
            <a:pPr>
              <a:defRPr/>
            </a:pPr>
            <a:endParaRPr lang="ja-JP" altLang="en-US"/>
          </a:p>
        </p:txBody>
      </p:sp>
      <p:sp>
        <p:nvSpPr>
          <p:cNvPr id="7" name="スライド番号プレースホルダ 6"/>
          <p:cNvSpPr>
            <a:spLocks noGrp="1"/>
          </p:cNvSpPr>
          <p:nvPr>
            <p:ph type="sldNum" sz="quarter" idx="5"/>
          </p:nvPr>
        </p:nvSpPr>
        <p:spPr>
          <a:xfrm>
            <a:off x="3884613" y="9446678"/>
            <a:ext cx="2971800" cy="497284"/>
          </a:xfrm>
          <a:prstGeom prst="rect">
            <a:avLst/>
          </a:prstGeom>
        </p:spPr>
        <p:txBody>
          <a:bodyPr vert="horz" lIns="91440" tIns="45720" rIns="91440" bIns="45720" rtlCol="0" anchor="b"/>
          <a:lstStyle>
            <a:lvl1pPr algn="r">
              <a:defRPr sz="1200">
                <a:ea typeface="ＭＳ Ｐゴシック" pitchFamily="50" charset="-128"/>
              </a:defRPr>
            </a:lvl1pPr>
          </a:lstStyle>
          <a:p>
            <a:pPr>
              <a:defRPr/>
            </a:pPr>
            <a:fld id="{D666714A-36FB-444E-B21C-F2498A71BCF3}" type="slidenum">
              <a:rPr lang="ja-JP" altLang="en-US"/>
              <a:pPr>
                <a:defRPr/>
              </a:pPr>
              <a:t>‹#›</a:t>
            </a:fld>
            <a:endParaRPr lang="ja-JP" altLang="en-US"/>
          </a:p>
        </p:txBody>
      </p:sp>
    </p:spTree>
    <p:extLst>
      <p:ext uri="{BB962C8B-B14F-4D97-AF65-F5344CB8AC3E}">
        <p14:creationId xmlns:p14="http://schemas.microsoft.com/office/powerpoint/2010/main" val="19940226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666714A-36FB-444E-B21C-F2498A71BCF3}" type="slidenum">
              <a:rPr lang="ja-JP" altLang="en-US" smtClean="0"/>
              <a:pPr>
                <a:defRPr/>
              </a:pPr>
              <a:t>2</a:t>
            </a:fld>
            <a:endParaRPr lang="ja-JP" altLang="en-US"/>
          </a:p>
        </p:txBody>
      </p:sp>
    </p:spTree>
    <p:extLst>
      <p:ext uri="{BB962C8B-B14F-4D97-AF65-F5344CB8AC3E}">
        <p14:creationId xmlns:p14="http://schemas.microsoft.com/office/powerpoint/2010/main" val="397357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ja-JP" altLang="en-US">
              <a:ea typeface="ＭＳ Ｐゴシック" pitchFamily="50" charset="-128"/>
            </a:endParaRPr>
          </a:p>
        </p:txBody>
      </p:sp>
      <p:sp>
        <p:nvSpPr>
          <p:cNvPr id="80898" name="Rectangle 2"/>
          <p:cNvSpPr>
            <a:spLocks noGrp="1" noChangeArrowheads="1"/>
          </p:cNvSpPr>
          <p:nvPr>
            <p:ph type="ctrTitle"/>
          </p:nvPr>
        </p:nvSpPr>
        <p:spPr>
          <a:xfrm>
            <a:off x="685800" y="990600"/>
            <a:ext cx="7772400" cy="1371600"/>
          </a:xfrm>
        </p:spPr>
        <p:txBody>
          <a:bodyPr/>
          <a:lstStyle>
            <a:lvl1pPr>
              <a:defRPr sz="4000"/>
            </a:lvl1pPr>
          </a:lstStyle>
          <a:p>
            <a:r>
              <a:rPr lang="ja-JP" altLang="en-US"/>
              <a:t>マスタ タイトルの書式設定</a:t>
            </a:r>
          </a:p>
        </p:txBody>
      </p:sp>
      <p:sp>
        <p:nvSpPr>
          <p:cNvPr id="80899"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r>
              <a:rPr lang="ja-JP" altLang="en-US"/>
              <a:t>マスタ サブタイトルの書式設定</a:t>
            </a:r>
          </a:p>
        </p:txBody>
      </p:sp>
      <p:sp>
        <p:nvSpPr>
          <p:cNvPr id="5"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F7A7001F-858A-4643-B6BF-298841443F19}" type="slidenum">
              <a:rPr lang="en-US" altLang="ja-JP"/>
              <a:pPr>
                <a:defRPr/>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8"/>
          <p:cNvSpPr>
            <a:spLocks noGrp="1" noChangeArrowheads="1"/>
          </p:cNvSpPr>
          <p:nvPr>
            <p:ph type="sldNum" sz="quarter" idx="12"/>
          </p:nvPr>
        </p:nvSpPr>
        <p:spPr>
          <a:ln/>
        </p:spPr>
        <p:txBody>
          <a:bodyPr/>
          <a:lstStyle>
            <a:lvl1pPr>
              <a:defRPr/>
            </a:lvl1pPr>
          </a:lstStyle>
          <a:p>
            <a:pPr>
              <a:defRPr/>
            </a:pPr>
            <a:fld id="{10727901-B150-4926-994F-37BB5F81A8F7}" type="slidenum">
              <a:rPr lang="en-US" altLang="ja-JP"/>
              <a:pPr>
                <a:defRPr/>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73838" y="304800"/>
            <a:ext cx="2001837" cy="57150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566738" y="304800"/>
            <a:ext cx="5854700" cy="57150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8"/>
          <p:cNvSpPr>
            <a:spLocks noGrp="1" noChangeArrowheads="1"/>
          </p:cNvSpPr>
          <p:nvPr>
            <p:ph type="sldNum" sz="quarter" idx="12"/>
          </p:nvPr>
        </p:nvSpPr>
        <p:spPr>
          <a:ln/>
        </p:spPr>
        <p:txBody>
          <a:bodyPr/>
          <a:lstStyle>
            <a:lvl1pPr>
              <a:defRPr/>
            </a:lvl1pPr>
          </a:lstStyle>
          <a:p>
            <a:pPr>
              <a:defRPr/>
            </a:pPr>
            <a:fld id="{3D5C00E9-D531-4A07-B59A-25D8A745C70D}" type="slidenum">
              <a:rPr lang="en-US" altLang="ja-JP"/>
              <a:pPr>
                <a:defRPr/>
              </a:pPr>
              <a: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8"/>
          <p:cNvSpPr>
            <a:spLocks noGrp="1" noChangeArrowheads="1"/>
          </p:cNvSpPr>
          <p:nvPr>
            <p:ph type="sldNum" sz="quarter" idx="12"/>
          </p:nvPr>
        </p:nvSpPr>
        <p:spPr>
          <a:ln/>
        </p:spPr>
        <p:txBody>
          <a:bodyPr/>
          <a:lstStyle>
            <a:lvl1pPr>
              <a:defRPr/>
            </a:lvl1pPr>
          </a:lstStyle>
          <a:p>
            <a:pPr>
              <a:defRPr/>
            </a:pPr>
            <a:fld id="{A2CEE14B-E41A-4FF3-95F2-566E6E9A9546}" type="slidenum">
              <a:rPr lang="en-US" altLang="ja-JP"/>
              <a:pPr>
                <a:defRPr/>
              </a:pPr>
              <a:t>‹#›</a:t>
            </a:fld>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8"/>
          <p:cNvSpPr>
            <a:spLocks noGrp="1" noChangeArrowheads="1"/>
          </p:cNvSpPr>
          <p:nvPr>
            <p:ph type="sldNum" sz="quarter" idx="12"/>
          </p:nvPr>
        </p:nvSpPr>
        <p:spPr>
          <a:ln/>
        </p:spPr>
        <p:txBody>
          <a:bodyPr/>
          <a:lstStyle>
            <a:lvl1pPr>
              <a:defRPr/>
            </a:lvl1pPr>
          </a:lstStyle>
          <a:p>
            <a:pPr>
              <a:defRPr/>
            </a:pPr>
            <a:fld id="{8A765A35-EFE7-4A02-A5C3-0091CEF33DA7}" type="slidenum">
              <a:rPr lang="en-US" altLang="ja-JP"/>
              <a:pPr>
                <a:defRPr/>
              </a:pPr>
              <a: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8"/>
          <p:cNvSpPr>
            <a:spLocks noGrp="1" noChangeArrowheads="1"/>
          </p:cNvSpPr>
          <p:nvPr>
            <p:ph type="sldNum" sz="quarter" idx="12"/>
          </p:nvPr>
        </p:nvSpPr>
        <p:spPr>
          <a:ln/>
        </p:spPr>
        <p:txBody>
          <a:bodyPr/>
          <a:lstStyle>
            <a:lvl1pPr>
              <a:defRPr/>
            </a:lvl1pPr>
          </a:lstStyle>
          <a:p>
            <a:pPr>
              <a:defRPr/>
            </a:pPr>
            <a:fld id="{4CB091EE-A8EC-4F1C-B9C0-D72B53F07490}" type="slidenum">
              <a:rPr lang="en-US" altLang="ja-JP"/>
              <a:pPr>
                <a:defRPr/>
              </a:pPr>
              <a: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8"/>
          <p:cNvSpPr>
            <a:spLocks noGrp="1" noChangeArrowheads="1"/>
          </p:cNvSpPr>
          <p:nvPr>
            <p:ph type="sldNum" sz="quarter" idx="12"/>
          </p:nvPr>
        </p:nvSpPr>
        <p:spPr>
          <a:ln/>
        </p:spPr>
        <p:txBody>
          <a:bodyPr/>
          <a:lstStyle>
            <a:lvl1pPr>
              <a:defRPr/>
            </a:lvl1pPr>
          </a:lstStyle>
          <a:p>
            <a:pPr>
              <a:defRPr/>
            </a:pPr>
            <a:fld id="{401FE76E-06A7-4B9D-B10B-248309AA5ABB}" type="slidenum">
              <a:rPr lang="en-US" altLang="ja-JP"/>
              <a:pPr>
                <a:defRPr/>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8"/>
          <p:cNvSpPr>
            <a:spLocks noGrp="1" noChangeArrowheads="1"/>
          </p:cNvSpPr>
          <p:nvPr>
            <p:ph type="sldNum" sz="quarter" idx="12"/>
          </p:nvPr>
        </p:nvSpPr>
        <p:spPr>
          <a:ln/>
        </p:spPr>
        <p:txBody>
          <a:bodyPr/>
          <a:lstStyle>
            <a:lvl1pPr>
              <a:defRPr/>
            </a:lvl1pPr>
          </a:lstStyle>
          <a:p>
            <a:pPr>
              <a:defRPr/>
            </a:pPr>
            <a:fld id="{2616751E-B768-41E3-B21D-DD5438178D33}" type="slidenum">
              <a:rPr lang="en-US" altLang="ja-JP"/>
              <a:pPr>
                <a:defRPr/>
              </a:pPr>
              <a: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8"/>
          <p:cNvSpPr>
            <a:spLocks noGrp="1" noChangeArrowheads="1"/>
          </p:cNvSpPr>
          <p:nvPr>
            <p:ph type="sldNum" sz="quarter" idx="12"/>
          </p:nvPr>
        </p:nvSpPr>
        <p:spPr>
          <a:ln/>
        </p:spPr>
        <p:txBody>
          <a:bodyPr/>
          <a:lstStyle>
            <a:lvl1pPr>
              <a:defRPr/>
            </a:lvl1pPr>
          </a:lstStyle>
          <a:p>
            <a:pPr>
              <a:defRPr/>
            </a:pPr>
            <a:fld id="{365DA412-B60E-4A4A-9247-28381EC092BA}" type="slidenum">
              <a:rPr lang="en-US" altLang="ja-JP"/>
              <a:pPr>
                <a:defRPr/>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8"/>
          <p:cNvSpPr>
            <a:spLocks noGrp="1" noChangeArrowheads="1"/>
          </p:cNvSpPr>
          <p:nvPr>
            <p:ph type="sldNum" sz="quarter" idx="12"/>
          </p:nvPr>
        </p:nvSpPr>
        <p:spPr>
          <a:ln/>
        </p:spPr>
        <p:txBody>
          <a:bodyPr/>
          <a:lstStyle>
            <a:lvl1pPr>
              <a:defRPr/>
            </a:lvl1pPr>
          </a:lstStyle>
          <a:p>
            <a:pPr>
              <a:defRPr/>
            </a:pPr>
            <a:fld id="{725F6A58-E068-4074-AA40-DF7EE2DCF8FA}" type="slidenum">
              <a:rPr lang="en-US" altLang="ja-JP"/>
              <a:pPr>
                <a:defRPr/>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8"/>
          <p:cNvSpPr>
            <a:spLocks noGrp="1" noChangeArrowheads="1"/>
          </p:cNvSpPr>
          <p:nvPr>
            <p:ph type="sldNum" sz="quarter" idx="12"/>
          </p:nvPr>
        </p:nvSpPr>
        <p:spPr>
          <a:ln/>
        </p:spPr>
        <p:txBody>
          <a:bodyPr/>
          <a:lstStyle>
            <a:lvl1pPr>
              <a:defRPr/>
            </a:lvl1pPr>
          </a:lstStyle>
          <a:p>
            <a:pPr>
              <a:defRPr/>
            </a:pPr>
            <a:fld id="{108883D5-5860-4406-A34D-1B38565AB0C7}" type="slidenum">
              <a:rPr lang="en-US" altLang="ja-JP"/>
              <a:pPr>
                <a:defRPr/>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74675" y="304800"/>
            <a:ext cx="8001000" cy="12160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566738" y="1752600"/>
            <a:ext cx="80010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AutoShape 4"/>
          <p:cNvSpPr>
            <a:spLocks noChangeArrowheads="1"/>
          </p:cNvSpPr>
          <p:nvPr/>
        </p:nvSpPr>
        <p:spPr bwMode="auto">
          <a:xfrm>
            <a:off x="609600" y="1566863"/>
            <a:ext cx="7958138" cy="109537"/>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ja-JP" altLang="en-US">
              <a:ea typeface="ＭＳ Ｐゴシック" pitchFamily="50" charset="-128"/>
            </a:endParaRPr>
          </a:p>
        </p:txBody>
      </p:sp>
      <p:sp>
        <p:nvSpPr>
          <p:cNvPr id="1029" name="Line 5"/>
          <p:cNvSpPr>
            <a:spLocks noChangeShapeType="1"/>
          </p:cNvSpPr>
          <p:nvPr/>
        </p:nvSpPr>
        <p:spPr bwMode="auto">
          <a:xfrm flipV="1">
            <a:off x="609600" y="6172200"/>
            <a:ext cx="7924800" cy="0"/>
          </a:xfrm>
          <a:prstGeom prst="line">
            <a:avLst/>
          </a:prstGeom>
          <a:noFill/>
          <a:ln w="3175">
            <a:solidFill>
              <a:schemeClr val="accent2"/>
            </a:solidFill>
            <a:round/>
            <a:headEnd/>
            <a:tailEnd/>
          </a:ln>
        </p:spPr>
        <p:txBody>
          <a:bodyPr/>
          <a:lstStyle/>
          <a:p>
            <a:pPr>
              <a:defRPr/>
            </a:pPr>
            <a:endParaRPr lang="ja-JP" altLang="en-US">
              <a:ea typeface="ＭＳ Ｐゴシック" pitchFamily="50" charset="-128"/>
            </a:endParaRPr>
          </a:p>
        </p:txBody>
      </p:sp>
      <p:sp>
        <p:nvSpPr>
          <p:cNvPr id="79878" name="Rectangle 6"/>
          <p:cNvSpPr>
            <a:spLocks noGrp="1" noChangeArrowheads="1"/>
          </p:cNvSpPr>
          <p:nvPr>
            <p:ph type="dt" sz="half" idx="2"/>
          </p:nvPr>
        </p:nvSpPr>
        <p:spPr bwMode="auto">
          <a:xfrm>
            <a:off x="6096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200">
                <a:ea typeface="ＭＳ Ｐゴシック" pitchFamily="50" charset="-128"/>
              </a:defRPr>
            </a:lvl1pPr>
          </a:lstStyle>
          <a:p>
            <a:pPr>
              <a:defRPr/>
            </a:pPr>
            <a:endParaRPr lang="en-US" altLang="ja-JP"/>
          </a:p>
        </p:txBody>
      </p:sp>
      <p:sp>
        <p:nvSpPr>
          <p:cNvPr id="79879"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200">
                <a:ea typeface="ＭＳ Ｐゴシック" pitchFamily="50" charset="-128"/>
              </a:defRPr>
            </a:lvl1pPr>
          </a:lstStyle>
          <a:p>
            <a:pPr>
              <a:defRPr/>
            </a:pPr>
            <a:endParaRPr lang="en-US" altLang="ja-JP"/>
          </a:p>
        </p:txBody>
      </p:sp>
      <p:sp>
        <p:nvSpPr>
          <p:cNvPr id="79880" name="Rectangle 8"/>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200">
                <a:ea typeface="ＭＳ Ｐゴシック" pitchFamily="50" charset="-128"/>
              </a:defRPr>
            </a:lvl1pPr>
          </a:lstStyle>
          <a:p>
            <a:pPr>
              <a:defRPr/>
            </a:pPr>
            <a:fld id="{16A47070-42BF-4305-BF4E-C8E73032DDC6}"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007"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txStyles>
    <p:title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p:titleStyle>
    <p:bodyStyle>
      <a:lvl1pPr marL="469900" indent="-469900" algn="l" rtl="0" eaLnBrk="0" fontAlgn="base" hangingPunct="0">
        <a:spcBef>
          <a:spcPct val="20000"/>
        </a:spcBef>
        <a:spcAft>
          <a:spcPct val="0"/>
        </a:spcAft>
        <a:buClr>
          <a:schemeClr val="accent2"/>
        </a:buClr>
        <a:buFont typeface="Wingdings"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6.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 Id="rId9" Type="http://schemas.openxmlformats.org/officeDocument/2006/relationships/image" Target="../media/image25.jpe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30.jpg"/><Relationship Id="rId11" Type="http://schemas.openxmlformats.org/officeDocument/2006/relationships/image" Target="../media/image35.jpg"/><Relationship Id="rId5" Type="http://schemas.openxmlformats.org/officeDocument/2006/relationships/image" Target="../media/image29.jpe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eg"/></Relationships>
</file>

<file path=ppt/slides/_rels/slide1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30.jp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3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3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7.xml"/><Relationship Id="rId4" Type="http://schemas.openxmlformats.org/officeDocument/2006/relationships/image" Target="../media/image90.jpg"/></Relationships>
</file>

<file path=ppt/slides/_rels/slide55.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23528" y="260648"/>
            <a:ext cx="8496944" cy="3672408"/>
          </a:xfrm>
        </p:spPr>
        <p:txBody>
          <a:bodyPr/>
          <a:lstStyle/>
          <a:p>
            <a:pPr algn="ctr" eaLnBrk="1" hangingPunct="1"/>
            <a:br>
              <a:rPr lang="en-US" altLang="ja-JP" sz="2800" dirty="0"/>
            </a:br>
            <a:br>
              <a:rPr lang="en-US" altLang="ja-JP" sz="1600" dirty="0"/>
            </a:br>
            <a:br>
              <a:rPr lang="en-US" altLang="ja-JP" sz="1600" dirty="0"/>
            </a:br>
            <a:br>
              <a:rPr lang="en-US" altLang="ja-JP" sz="3200" dirty="0">
                <a:solidFill>
                  <a:srgbClr val="C00000"/>
                </a:solidFill>
              </a:rPr>
            </a:br>
            <a:br>
              <a:rPr lang="en-US" altLang="ja-JP" sz="3200" dirty="0">
                <a:solidFill>
                  <a:srgbClr val="C00000"/>
                </a:solidFill>
              </a:rPr>
            </a:br>
            <a:br>
              <a:rPr lang="en-US" altLang="ja-JP" sz="3200" dirty="0">
                <a:solidFill>
                  <a:srgbClr val="C00000"/>
                </a:solidFill>
              </a:rPr>
            </a:br>
            <a:br>
              <a:rPr lang="en-US" altLang="ja-JP" sz="3200" dirty="0">
                <a:solidFill>
                  <a:srgbClr val="002060"/>
                </a:solidFill>
              </a:rPr>
            </a:br>
            <a:br>
              <a:rPr lang="en-US" altLang="ja-JP" dirty="0">
                <a:solidFill>
                  <a:srgbClr val="0070C0"/>
                </a:solidFill>
              </a:rPr>
            </a:br>
            <a:br>
              <a:rPr lang="en-US" altLang="ja-JP" sz="7200" dirty="0">
                <a:solidFill>
                  <a:srgbClr val="C00000"/>
                </a:solidFill>
              </a:rPr>
            </a:br>
            <a:r>
              <a:rPr lang="ja-JP" altLang="en-US" sz="3600" dirty="0">
                <a:solidFill>
                  <a:srgbClr val="002060"/>
                </a:solidFill>
              </a:rPr>
              <a:t>冨田宏治さんと語ろう②</a:t>
            </a:r>
            <a:br>
              <a:rPr lang="en-US" altLang="ja-JP" sz="3600" dirty="0">
                <a:solidFill>
                  <a:srgbClr val="002060"/>
                </a:solidFill>
              </a:rPr>
            </a:br>
            <a:br>
              <a:rPr lang="en-US" altLang="ja-JP" sz="3600" dirty="0">
                <a:solidFill>
                  <a:srgbClr val="0070C0"/>
                </a:solidFill>
              </a:rPr>
            </a:br>
            <a:r>
              <a:rPr lang="ja-JP" altLang="en-US" sz="7200" dirty="0">
                <a:solidFill>
                  <a:srgbClr val="C00000"/>
                </a:solidFill>
              </a:rPr>
              <a:t>コロナ後を見据える</a:t>
            </a:r>
            <a:br>
              <a:rPr lang="en-US" altLang="ja-JP" sz="5400" dirty="0">
                <a:solidFill>
                  <a:srgbClr val="C00000"/>
                </a:solidFill>
              </a:rPr>
            </a:br>
            <a:br>
              <a:rPr lang="en-US" altLang="ja-JP" sz="5400" dirty="0">
                <a:solidFill>
                  <a:srgbClr val="C00000"/>
                </a:solidFill>
              </a:rPr>
            </a:br>
            <a:r>
              <a:rPr lang="en-US" altLang="ja-JP" dirty="0">
                <a:solidFill>
                  <a:srgbClr val="0C9619"/>
                </a:solidFill>
              </a:rPr>
              <a:t>―</a:t>
            </a:r>
            <a:r>
              <a:rPr lang="ja-JP" altLang="en-US" dirty="0">
                <a:solidFill>
                  <a:srgbClr val="0C9619"/>
                </a:solidFill>
              </a:rPr>
              <a:t>まもなく衆議院選挙があるような</a:t>
            </a:r>
            <a:r>
              <a:rPr lang="en-US" altLang="ja-JP" dirty="0">
                <a:solidFill>
                  <a:srgbClr val="0C9619"/>
                </a:solidFill>
              </a:rPr>
              <a:t>―</a:t>
            </a:r>
            <a:endParaRPr lang="ja-JP" altLang="en-US" dirty="0">
              <a:solidFill>
                <a:srgbClr val="0C9619"/>
              </a:solidFill>
            </a:endParaRPr>
          </a:p>
        </p:txBody>
      </p:sp>
      <p:sp>
        <p:nvSpPr>
          <p:cNvPr id="3075" name="Rectangle 3"/>
          <p:cNvSpPr>
            <a:spLocks noGrp="1" noChangeArrowheads="1"/>
          </p:cNvSpPr>
          <p:nvPr>
            <p:ph type="subTitle" idx="1"/>
          </p:nvPr>
        </p:nvSpPr>
        <p:spPr>
          <a:xfrm>
            <a:off x="3707904" y="4797152"/>
            <a:ext cx="4608512" cy="1600200"/>
          </a:xfrm>
        </p:spPr>
        <p:txBody>
          <a:bodyPr/>
          <a:lstStyle/>
          <a:p>
            <a:pPr eaLnBrk="1" hangingPunct="1">
              <a:lnSpc>
                <a:spcPct val="90000"/>
              </a:lnSpc>
            </a:pPr>
            <a:r>
              <a:rPr lang="ja-JP" altLang="en-US" dirty="0"/>
              <a:t>大阪革新懇代表世話人</a:t>
            </a:r>
            <a:endParaRPr lang="en-US" altLang="ja-JP" dirty="0"/>
          </a:p>
          <a:p>
            <a:pPr eaLnBrk="1" hangingPunct="1">
              <a:lnSpc>
                <a:spcPct val="90000"/>
              </a:lnSpc>
            </a:pPr>
            <a:r>
              <a:rPr lang="ja-JP" altLang="en-US" dirty="0"/>
              <a:t>関西学院大学法学部教授</a:t>
            </a:r>
            <a:endParaRPr lang="en-US" altLang="ja-JP" dirty="0"/>
          </a:p>
          <a:p>
            <a:pPr eaLnBrk="1" hangingPunct="1">
              <a:lnSpc>
                <a:spcPct val="90000"/>
              </a:lnSpc>
            </a:pPr>
            <a:r>
              <a:rPr lang="ja-JP" altLang="en-US" sz="3600" dirty="0"/>
              <a:t>冨田宏治</a:t>
            </a:r>
            <a:endParaRPr lang="en-US" altLang="ja-JP" sz="3600" dirty="0"/>
          </a:p>
        </p:txBody>
      </p:sp>
    </p:spTree>
    <p:extLst>
      <p:ext uri="{BB962C8B-B14F-4D97-AF65-F5344CB8AC3E}">
        <p14:creationId xmlns:p14="http://schemas.microsoft.com/office/powerpoint/2010/main" val="38326928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03448" y="404664"/>
            <a:ext cx="8001000" cy="1216025"/>
          </a:xfrm>
        </p:spPr>
        <p:txBody>
          <a:bodyPr/>
          <a:lstStyle/>
          <a:p>
            <a:r>
              <a:rPr kumimoji="1" lang="ja-JP" altLang="en-US" sz="4400" dirty="0"/>
              <a:t>市民連合と立憲</a:t>
            </a:r>
            <a:r>
              <a:rPr kumimoji="1" lang="en-US" altLang="ja-JP" sz="4400" dirty="0"/>
              <a:t>5</a:t>
            </a:r>
            <a:r>
              <a:rPr kumimoji="1" lang="ja-JP" altLang="en-US" sz="4400" dirty="0"/>
              <a:t>野党が</a:t>
            </a:r>
            <a:br>
              <a:rPr kumimoji="1" lang="en-US" altLang="ja-JP" sz="4400" dirty="0"/>
            </a:br>
            <a:r>
              <a:rPr lang="ja-JP" altLang="en-US" sz="4400" dirty="0"/>
              <a:t>共通政策で合意</a:t>
            </a:r>
            <a:endParaRPr kumimoji="1" lang="ja-JP" altLang="en-US" sz="4400" dirty="0"/>
          </a:p>
        </p:txBody>
      </p:sp>
      <p:pic>
        <p:nvPicPr>
          <p:cNvPr id="2050" name="Picture 2" descr="ãéåçµ±ä¸åè£ãã®ç»åæ¤ç´¢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723969"/>
            <a:ext cx="7920880" cy="43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211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ja-JP" altLang="en-US" sz="5400" dirty="0"/>
              <a:t>野党連合政権を展望して</a:t>
            </a:r>
          </a:p>
        </p:txBody>
      </p:sp>
      <p:pic>
        <p:nvPicPr>
          <p:cNvPr id="12" name="コンテンツ プレースホルダー 11"/>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574675" y="1772816"/>
            <a:ext cx="2197125" cy="2981661"/>
          </a:xfrm>
        </p:spPr>
      </p:pic>
      <p:pic>
        <p:nvPicPr>
          <p:cNvPr id="14" name="図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1799" y="1779743"/>
            <a:ext cx="2581897" cy="1721265"/>
          </a:xfrm>
          <a:prstGeom prst="rect">
            <a:avLst/>
          </a:prstGeom>
        </p:spPr>
      </p:pic>
      <p:pic>
        <p:nvPicPr>
          <p:cNvPr id="16" name="図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0237" y="1679338"/>
            <a:ext cx="3105438" cy="1584308"/>
          </a:xfrm>
          <a:prstGeom prst="rect">
            <a:avLst/>
          </a:prstGeom>
        </p:spPr>
      </p:pic>
      <p:pic>
        <p:nvPicPr>
          <p:cNvPr id="15" name="図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6700" y="3013473"/>
            <a:ext cx="2703089" cy="1807691"/>
          </a:xfrm>
          <a:prstGeom prst="rect">
            <a:avLst/>
          </a:prstGeom>
        </p:spPr>
      </p:pic>
      <p:pic>
        <p:nvPicPr>
          <p:cNvPr id="13" name="図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3608" y="4169310"/>
            <a:ext cx="3069576" cy="1851978"/>
          </a:xfrm>
          <a:prstGeom prst="rect">
            <a:avLst/>
          </a:prstGeom>
        </p:spPr>
      </p:pic>
      <p:pic>
        <p:nvPicPr>
          <p:cNvPr id="17" name="図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29789" y="3186499"/>
            <a:ext cx="2650641" cy="1754670"/>
          </a:xfrm>
          <a:prstGeom prst="rect">
            <a:avLst/>
          </a:prstGeom>
        </p:spPr>
      </p:pic>
      <p:pic>
        <p:nvPicPr>
          <p:cNvPr id="18" name="図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90121" y="4425551"/>
            <a:ext cx="2545848" cy="1629343"/>
          </a:xfrm>
          <a:prstGeom prst="rect">
            <a:avLst/>
          </a:prstGeom>
        </p:spPr>
      </p:pic>
      <p:pic>
        <p:nvPicPr>
          <p:cNvPr id="19" name="図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35969" y="4839535"/>
            <a:ext cx="1719848" cy="1215359"/>
          </a:xfrm>
          <a:prstGeom prst="rect">
            <a:avLst/>
          </a:prstGeom>
        </p:spPr>
      </p:pic>
    </p:spTree>
    <p:extLst>
      <p:ext uri="{BB962C8B-B14F-4D97-AF65-F5344CB8AC3E}">
        <p14:creationId xmlns:p14="http://schemas.microsoft.com/office/powerpoint/2010/main" val="405624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6000" dirty="0"/>
              <a:t>政治的激動の時代①</a:t>
            </a:r>
          </a:p>
        </p:txBody>
      </p:sp>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763" y="1674791"/>
            <a:ext cx="3427610" cy="1928030"/>
          </a:xfrm>
          <a:prstGeom prst="rect">
            <a:avLst/>
          </a:prstGeom>
        </p:spPr>
      </p:pic>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1539" y="2885784"/>
            <a:ext cx="2734136" cy="1767352"/>
          </a:xfrm>
          <a:prstGeom prst="rect">
            <a:avLst/>
          </a:prstGeom>
        </p:spPr>
      </p:pic>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6580" y="4979976"/>
            <a:ext cx="5148064" cy="1122325"/>
          </a:xfrm>
          <a:prstGeom prst="rect">
            <a:avLst/>
          </a:prstGeom>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8130" y="3856854"/>
            <a:ext cx="2003482" cy="1110926"/>
          </a:xfrm>
          <a:prstGeom prst="rect">
            <a:avLst/>
          </a:prstGeom>
        </p:spPr>
      </p:pic>
      <p:pic>
        <p:nvPicPr>
          <p:cNvPr id="4" name="図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8541" y="1700808"/>
            <a:ext cx="2572923" cy="2032609"/>
          </a:xfrm>
          <a:prstGeom prst="rect">
            <a:avLst/>
          </a:prstGeom>
        </p:spPr>
      </p:pic>
      <p:pic>
        <p:nvPicPr>
          <p:cNvPr id="13" name="図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97030" y="3443578"/>
            <a:ext cx="2251838" cy="1413799"/>
          </a:xfrm>
          <a:prstGeom prst="rect">
            <a:avLst/>
          </a:prstGeom>
        </p:spPr>
      </p:pic>
      <p:pic>
        <p:nvPicPr>
          <p:cNvPr id="6" name="図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7840" y="3939769"/>
            <a:ext cx="2039944" cy="1607145"/>
          </a:xfrm>
          <a:prstGeom prst="rect">
            <a:avLst/>
          </a:prstGeom>
        </p:spPr>
      </p:pic>
      <p:pic>
        <p:nvPicPr>
          <p:cNvPr id="12" name="図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07812" y="5081183"/>
            <a:ext cx="1548745" cy="1084121"/>
          </a:xfrm>
          <a:prstGeom prst="rect">
            <a:avLst/>
          </a:prstGeom>
        </p:spPr>
      </p:pic>
      <p:pic>
        <p:nvPicPr>
          <p:cNvPr id="3" name="図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18114" y="1744858"/>
            <a:ext cx="5336908" cy="2928885"/>
          </a:xfrm>
          <a:prstGeom prst="rect">
            <a:avLst/>
          </a:prstGeom>
        </p:spPr>
      </p:pic>
      <p:pic>
        <p:nvPicPr>
          <p:cNvPr id="11" name="図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66935" y="2314093"/>
            <a:ext cx="4783808" cy="3751180"/>
          </a:xfrm>
          <a:prstGeom prst="rect">
            <a:avLst/>
          </a:prstGeom>
        </p:spPr>
      </p:pic>
    </p:spTree>
    <p:extLst>
      <p:ext uri="{BB962C8B-B14F-4D97-AF65-F5344CB8AC3E}">
        <p14:creationId xmlns:p14="http://schemas.microsoft.com/office/powerpoint/2010/main" val="199353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2F80D7-7C30-40BF-9B49-DED9C31BF9C8}"/>
              </a:ext>
            </a:extLst>
          </p:cNvPr>
          <p:cNvSpPr>
            <a:spLocks noGrp="1"/>
          </p:cNvSpPr>
          <p:nvPr>
            <p:ph type="title"/>
          </p:nvPr>
        </p:nvSpPr>
        <p:spPr/>
        <p:txBody>
          <a:bodyPr/>
          <a:lstStyle/>
          <a:p>
            <a:r>
              <a:rPr kumimoji="1" lang="ja-JP" altLang="en-US" dirty="0"/>
              <a:t>立ち上がった韓国民衆</a:t>
            </a:r>
            <a:br>
              <a:rPr kumimoji="1" lang="en-US" altLang="ja-JP" dirty="0"/>
            </a:br>
            <a:r>
              <a:rPr kumimoji="1" lang="ja-JP" altLang="en-US" dirty="0"/>
              <a:t>ロウソク革命と朴槿恵政権の退陣</a:t>
            </a:r>
          </a:p>
        </p:txBody>
      </p:sp>
      <p:pic>
        <p:nvPicPr>
          <p:cNvPr id="8" name="図 7">
            <a:extLst>
              <a:ext uri="{FF2B5EF4-FFF2-40B4-BE49-F238E27FC236}">
                <a16:creationId xmlns:a16="http://schemas.microsoft.com/office/drawing/2014/main" id="{38B5611B-72E0-43D2-AE33-A996E82B8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675" y="1772816"/>
            <a:ext cx="8001000" cy="4338416"/>
          </a:xfrm>
          <a:prstGeom prst="rect">
            <a:avLst/>
          </a:prstGeom>
        </p:spPr>
      </p:pic>
    </p:spTree>
    <p:extLst>
      <p:ext uri="{BB962C8B-B14F-4D97-AF65-F5344CB8AC3E}">
        <p14:creationId xmlns:p14="http://schemas.microsoft.com/office/powerpoint/2010/main" val="837620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56F430-376A-484C-B900-A2EB2CA5E5C1}"/>
              </a:ext>
            </a:extLst>
          </p:cNvPr>
          <p:cNvSpPr>
            <a:spLocks noGrp="1"/>
          </p:cNvSpPr>
          <p:nvPr>
            <p:ph type="title"/>
          </p:nvPr>
        </p:nvSpPr>
        <p:spPr/>
        <p:txBody>
          <a:bodyPr/>
          <a:lstStyle/>
          <a:p>
            <a:r>
              <a:rPr kumimoji="1" lang="ja-JP" altLang="en-US" sz="5400" dirty="0"/>
              <a:t>文在寅大統領の誕生</a:t>
            </a:r>
          </a:p>
        </p:txBody>
      </p:sp>
      <p:pic>
        <p:nvPicPr>
          <p:cNvPr id="4" name="図 3">
            <a:extLst>
              <a:ext uri="{FF2B5EF4-FFF2-40B4-BE49-F238E27FC236}">
                <a16:creationId xmlns:a16="http://schemas.microsoft.com/office/drawing/2014/main" id="{3B377D43-2DCA-4F24-8984-336F93BC8C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245" y="1700808"/>
            <a:ext cx="8001000" cy="4392488"/>
          </a:xfrm>
          <a:prstGeom prst="rect">
            <a:avLst/>
          </a:prstGeom>
        </p:spPr>
      </p:pic>
    </p:spTree>
    <p:extLst>
      <p:ext uri="{BB962C8B-B14F-4D97-AF65-F5344CB8AC3E}">
        <p14:creationId xmlns:p14="http://schemas.microsoft.com/office/powerpoint/2010/main" val="1434059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オカシオコルテスさん（</a:t>
            </a:r>
            <a:r>
              <a:rPr kumimoji="1" lang="en-US" altLang="ja-JP" dirty="0"/>
              <a:t>29</a:t>
            </a:r>
            <a:r>
              <a:rPr kumimoji="1" lang="ja-JP" altLang="en-US" dirty="0"/>
              <a:t>歳）</a:t>
            </a:r>
            <a:br>
              <a:rPr kumimoji="1" lang="en-US" altLang="ja-JP" dirty="0"/>
            </a:br>
            <a:r>
              <a:rPr kumimoji="1" lang="ja-JP" altLang="en-US" dirty="0"/>
              <a:t>史上最年少で下院議員に当選</a:t>
            </a:r>
          </a:p>
        </p:txBody>
      </p:sp>
      <p:pic>
        <p:nvPicPr>
          <p:cNvPr id="6" name="コンテンツ プレースホルダー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2317" y="1628800"/>
            <a:ext cx="7525716" cy="4498975"/>
          </a:xfrm>
        </p:spPr>
      </p:pic>
    </p:spTree>
    <p:extLst>
      <p:ext uri="{BB962C8B-B14F-4D97-AF65-F5344CB8AC3E}">
        <p14:creationId xmlns:p14="http://schemas.microsoft.com/office/powerpoint/2010/main" val="3282223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ja-JP" altLang="en-US" sz="4400" dirty="0"/>
              <a:t>沖縄県知事選挙</a:t>
            </a:r>
            <a:br>
              <a:rPr kumimoji="1" lang="en-US" altLang="ja-JP" sz="4400" dirty="0"/>
            </a:br>
            <a:r>
              <a:rPr kumimoji="1" lang="ja-JP" altLang="en-US" sz="4400" dirty="0"/>
              <a:t>オール沖縄・玉城デニーさん圧勝</a:t>
            </a:r>
          </a:p>
        </p:txBody>
      </p:sp>
      <p:pic>
        <p:nvPicPr>
          <p:cNvPr id="9" name="コンテンツ プレースホルダー 8"/>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66737" y="1752600"/>
            <a:ext cx="5538023" cy="4340695"/>
          </a:xfrm>
        </p:spPr>
      </p:pic>
      <p:sp>
        <p:nvSpPr>
          <p:cNvPr id="8" name="コンテンツ プレースホルダー 7"/>
          <p:cNvSpPr>
            <a:spLocks noGrp="1"/>
          </p:cNvSpPr>
          <p:nvPr>
            <p:ph sz="half" idx="2"/>
          </p:nvPr>
        </p:nvSpPr>
        <p:spPr>
          <a:xfrm>
            <a:off x="6104760" y="1628799"/>
            <a:ext cx="2462978" cy="4464495"/>
          </a:xfrm>
        </p:spPr>
        <p:txBody>
          <a:bodyPr/>
          <a:lstStyle/>
          <a:p>
            <a:r>
              <a:rPr kumimoji="1" lang="ja-JP" altLang="en-US" sz="2400" dirty="0"/>
              <a:t>翁長さんの得票数・得票率を上回る</a:t>
            </a:r>
            <a:r>
              <a:rPr kumimoji="1" lang="en-US" altLang="ja-JP" sz="2400" dirty="0">
                <a:solidFill>
                  <a:srgbClr val="C00000"/>
                </a:solidFill>
              </a:rPr>
              <a:t>39</a:t>
            </a:r>
            <a:r>
              <a:rPr kumimoji="1" lang="ja-JP" altLang="en-US" sz="2400" dirty="0">
                <a:solidFill>
                  <a:srgbClr val="C00000"/>
                </a:solidFill>
              </a:rPr>
              <a:t>万</a:t>
            </a:r>
            <a:r>
              <a:rPr kumimoji="1" lang="en-US" altLang="ja-JP" sz="2400" dirty="0">
                <a:solidFill>
                  <a:srgbClr val="C00000"/>
                </a:solidFill>
              </a:rPr>
              <a:t>6632</a:t>
            </a:r>
            <a:r>
              <a:rPr kumimoji="1" lang="ja-JP" altLang="en-US" sz="2400" dirty="0">
                <a:solidFill>
                  <a:srgbClr val="C00000"/>
                </a:solidFill>
              </a:rPr>
              <a:t>票</a:t>
            </a:r>
            <a:r>
              <a:rPr kumimoji="1" lang="ja-JP" altLang="en-US" sz="2400" dirty="0"/>
              <a:t>、</a:t>
            </a:r>
            <a:r>
              <a:rPr kumimoji="1" lang="en-US" altLang="ja-JP" sz="2400" dirty="0">
                <a:solidFill>
                  <a:srgbClr val="C00000"/>
                </a:solidFill>
              </a:rPr>
              <a:t>55.1</a:t>
            </a:r>
            <a:r>
              <a:rPr kumimoji="1" lang="ja-JP" altLang="en-US" sz="2400" dirty="0">
                <a:solidFill>
                  <a:srgbClr val="C00000"/>
                </a:solidFill>
              </a:rPr>
              <a:t>％</a:t>
            </a:r>
            <a:r>
              <a:rPr kumimoji="1" lang="ja-JP" altLang="en-US" sz="2400" dirty="0"/>
              <a:t>を獲得。</a:t>
            </a:r>
            <a:endParaRPr kumimoji="1" lang="en-US" altLang="ja-JP" sz="2400" dirty="0"/>
          </a:p>
          <a:p>
            <a:r>
              <a:rPr kumimoji="1" lang="en-US" altLang="ja-JP" sz="2400" dirty="0"/>
              <a:t>8</a:t>
            </a:r>
            <a:r>
              <a:rPr kumimoji="1" lang="ja-JP" altLang="en-US" sz="2400" dirty="0"/>
              <a:t>万票の大差で、自公維の争点隠しと総力を挙げた組織戦に打ち破る。</a:t>
            </a:r>
          </a:p>
        </p:txBody>
      </p:sp>
    </p:spTree>
    <p:extLst>
      <p:ext uri="{BB962C8B-B14F-4D97-AF65-F5344CB8AC3E}">
        <p14:creationId xmlns:p14="http://schemas.microsoft.com/office/powerpoint/2010/main" val="376838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down)">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0"/>
          <p:cNvSpPr>
            <a:spLocks noGrp="1"/>
          </p:cNvSpPr>
          <p:nvPr>
            <p:ph type="title"/>
          </p:nvPr>
        </p:nvSpPr>
        <p:spPr/>
        <p:txBody>
          <a:bodyPr/>
          <a:lstStyle/>
          <a:p>
            <a:r>
              <a:rPr kumimoji="1" lang="ja-JP" altLang="en-US" dirty="0"/>
              <a:t>ポデモスが連合政権に参加</a:t>
            </a:r>
            <a:br>
              <a:rPr kumimoji="1" lang="en-US" altLang="ja-JP" dirty="0"/>
            </a:br>
            <a:r>
              <a:rPr kumimoji="1" lang="en-US" altLang="ja-JP" dirty="0"/>
              <a:t>84</a:t>
            </a:r>
            <a:r>
              <a:rPr kumimoji="1" lang="ja-JP" altLang="en-US" dirty="0"/>
              <a:t>年ぶりにスペイン共産党員も入閣</a:t>
            </a:r>
          </a:p>
        </p:txBody>
      </p:sp>
      <p:pic>
        <p:nvPicPr>
          <p:cNvPr id="10" name="図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675" y="1708368"/>
            <a:ext cx="8001000" cy="4384927"/>
          </a:xfrm>
          <a:prstGeom prst="rect">
            <a:avLst/>
          </a:prstGeom>
        </p:spPr>
      </p:pic>
    </p:spTree>
    <p:extLst>
      <p:ext uri="{BB962C8B-B14F-4D97-AF65-F5344CB8AC3E}">
        <p14:creationId xmlns:p14="http://schemas.microsoft.com/office/powerpoint/2010/main" val="1332843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6000" dirty="0"/>
              <a:t>政治的激動の時代②</a:t>
            </a:r>
          </a:p>
        </p:txBody>
      </p:sp>
      <p:sp>
        <p:nvSpPr>
          <p:cNvPr id="5" name="コンテンツ プレースホルダー 4"/>
          <p:cNvSpPr>
            <a:spLocks noGrp="1"/>
          </p:cNvSpPr>
          <p:nvPr>
            <p:ph idx="1"/>
          </p:nvPr>
        </p:nvSpPr>
        <p:spPr>
          <a:xfrm>
            <a:off x="3311237" y="1655184"/>
            <a:ext cx="5225207" cy="4510120"/>
          </a:xfrm>
        </p:spPr>
        <p:txBody>
          <a:bodyPr/>
          <a:lstStyle/>
          <a:p>
            <a:r>
              <a:rPr kumimoji="1" lang="ja-JP" altLang="en-US" sz="2400" dirty="0"/>
              <a:t>市場原理主義とグローバル化の行きついた先は</a:t>
            </a:r>
            <a:r>
              <a:rPr kumimoji="1" lang="en-US" altLang="ja-JP" sz="2400" dirty="0"/>
              <a:t>…</a:t>
            </a:r>
          </a:p>
          <a:p>
            <a:r>
              <a:rPr kumimoji="1" lang="ja-JP" altLang="en-US" sz="2400" dirty="0"/>
              <a:t>貧困と格差の恐るべき拡大</a:t>
            </a:r>
            <a:endParaRPr kumimoji="1" lang="en-US" altLang="ja-JP" sz="2400" dirty="0"/>
          </a:p>
          <a:p>
            <a:pPr lvl="1"/>
            <a:r>
              <a:rPr lang="ja-JP" altLang="en-US" sz="2400" dirty="0"/>
              <a:t>アメリカでは上位</a:t>
            </a:r>
            <a:r>
              <a:rPr lang="en-US" altLang="ja-JP" sz="2400" dirty="0">
                <a:solidFill>
                  <a:srgbClr val="C00000"/>
                </a:solidFill>
              </a:rPr>
              <a:t>1</a:t>
            </a:r>
            <a:r>
              <a:rPr lang="ja-JP" altLang="en-US" sz="2400" dirty="0">
                <a:solidFill>
                  <a:srgbClr val="C00000"/>
                </a:solidFill>
              </a:rPr>
              <a:t>％</a:t>
            </a:r>
            <a:r>
              <a:rPr lang="ja-JP" altLang="en-US" sz="2400" dirty="0"/>
              <a:t>の資産が下位</a:t>
            </a:r>
            <a:r>
              <a:rPr lang="en-US" altLang="ja-JP" sz="2400" dirty="0">
                <a:solidFill>
                  <a:srgbClr val="C00000"/>
                </a:solidFill>
              </a:rPr>
              <a:t>90</a:t>
            </a:r>
            <a:r>
              <a:rPr lang="ja-JP" altLang="en-US" sz="2400" dirty="0">
                <a:solidFill>
                  <a:srgbClr val="C00000"/>
                </a:solidFill>
              </a:rPr>
              <a:t>％</a:t>
            </a:r>
            <a:r>
              <a:rPr lang="ja-JP" altLang="en-US" sz="2400" dirty="0"/>
              <a:t>の資産を超える</a:t>
            </a:r>
            <a:endParaRPr lang="en-US" altLang="ja-JP" sz="2400" dirty="0"/>
          </a:p>
          <a:p>
            <a:pPr lvl="1"/>
            <a:r>
              <a:rPr lang="ja-JP" altLang="en-US" sz="2400" dirty="0">
                <a:solidFill>
                  <a:srgbClr val="C00000"/>
                </a:solidFill>
              </a:rPr>
              <a:t>日本でも上位</a:t>
            </a:r>
            <a:r>
              <a:rPr lang="en-US" altLang="ja-JP" sz="2400" dirty="0"/>
              <a:t>40</a:t>
            </a:r>
            <a:r>
              <a:rPr lang="ja-JP" altLang="en-US" sz="2400" dirty="0"/>
              <a:t>人</a:t>
            </a:r>
            <a:r>
              <a:rPr lang="ja-JP" altLang="en-US" sz="2400" dirty="0">
                <a:solidFill>
                  <a:srgbClr val="C00000"/>
                </a:solidFill>
              </a:rPr>
              <a:t>の資産が下位</a:t>
            </a:r>
            <a:r>
              <a:rPr lang="en-US" altLang="ja-JP" sz="2400" dirty="0"/>
              <a:t>50</a:t>
            </a:r>
            <a:r>
              <a:rPr lang="ja-JP" altLang="en-US" sz="2400" dirty="0"/>
              <a:t>％</a:t>
            </a:r>
            <a:r>
              <a:rPr lang="ja-JP" altLang="en-US" sz="2400" dirty="0">
                <a:solidFill>
                  <a:srgbClr val="C00000"/>
                </a:solidFill>
              </a:rPr>
              <a:t>の資産を超える</a:t>
            </a:r>
            <a:endParaRPr lang="en-US" altLang="ja-JP" sz="2400" dirty="0">
              <a:solidFill>
                <a:srgbClr val="C00000"/>
              </a:solidFill>
            </a:endParaRPr>
          </a:p>
          <a:p>
            <a:pPr lvl="1"/>
            <a:r>
              <a:rPr kumimoji="1" lang="ja-JP" altLang="en-US" sz="2400" dirty="0"/>
              <a:t>中間層の没落と崩壊</a:t>
            </a:r>
            <a:endParaRPr kumimoji="1" lang="en-US" altLang="ja-JP" sz="2400" dirty="0"/>
          </a:p>
          <a:p>
            <a:pPr lvl="1"/>
            <a:r>
              <a:rPr lang="ja-JP" altLang="en-US" sz="2400" dirty="0">
                <a:solidFill>
                  <a:srgbClr val="C00000"/>
                </a:solidFill>
              </a:rPr>
              <a:t>不寛容とポピュリズム</a:t>
            </a:r>
            <a:endParaRPr kumimoji="1" lang="en-US" altLang="ja-JP" sz="2400" dirty="0">
              <a:solidFill>
                <a:srgbClr val="C00000"/>
              </a:solidFill>
            </a:endParaRPr>
          </a:p>
          <a:p>
            <a:pPr lvl="1"/>
            <a:r>
              <a:rPr lang="ja-JP" altLang="en-US" sz="2400" dirty="0">
                <a:solidFill>
                  <a:srgbClr val="0C9619"/>
                </a:solidFill>
              </a:rPr>
              <a:t>“俺たちは</a:t>
            </a:r>
            <a:r>
              <a:rPr lang="en-US" altLang="ja-JP" sz="2400" dirty="0">
                <a:solidFill>
                  <a:srgbClr val="0C9619"/>
                </a:solidFill>
              </a:rPr>
              <a:t>99</a:t>
            </a:r>
            <a:r>
              <a:rPr lang="ja-JP" altLang="en-US" sz="2400" dirty="0">
                <a:solidFill>
                  <a:srgbClr val="0C9619"/>
                </a:solidFill>
              </a:rPr>
              <a:t>％だ！”のリアリティーも高まる</a:t>
            </a:r>
            <a:endParaRPr kumimoji="1" lang="ja-JP" altLang="en-US" sz="2400" dirty="0">
              <a:solidFill>
                <a:srgbClr val="0C9619"/>
              </a:solidFill>
            </a:endParaRPr>
          </a:p>
        </p:txBody>
      </p:sp>
      <p:pic>
        <p:nvPicPr>
          <p:cNvPr id="1026" name="Picture 2" descr="C:\Users\TOMIDA KOUJI\Desktop\タスク\写真.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1" y="1916832"/>
            <a:ext cx="2664296" cy="3743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16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down)">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down)">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down)">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116632"/>
            <a:ext cx="8367223" cy="6741368"/>
          </a:xfrm>
        </p:spPr>
      </p:pic>
    </p:spTree>
    <p:extLst>
      <p:ext uri="{BB962C8B-B14F-4D97-AF65-F5344CB8AC3E}">
        <p14:creationId xmlns:p14="http://schemas.microsoft.com/office/powerpoint/2010/main" val="179034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6F3F7E-8982-4486-8AA4-70F8753A2671}"/>
              </a:ext>
            </a:extLst>
          </p:cNvPr>
          <p:cNvSpPr>
            <a:spLocks noGrp="1"/>
          </p:cNvSpPr>
          <p:nvPr>
            <p:ph type="title"/>
          </p:nvPr>
        </p:nvSpPr>
        <p:spPr>
          <a:xfrm>
            <a:off x="517934" y="414889"/>
            <a:ext cx="8108131" cy="900137"/>
          </a:xfrm>
        </p:spPr>
        <p:txBody>
          <a:bodyPr/>
          <a:lstStyle/>
          <a:p>
            <a:r>
              <a:rPr lang="ja-JP" altLang="en-US" sz="4400" dirty="0"/>
              <a:t>①</a:t>
            </a:r>
            <a:r>
              <a:rPr lang="ja-JP" altLang="ja-JP" sz="4400" dirty="0"/>
              <a:t>共同の広がりとコロナ後の世界</a:t>
            </a:r>
            <a:endParaRPr kumimoji="1" lang="ja-JP" altLang="en-US" sz="4400" dirty="0"/>
          </a:p>
        </p:txBody>
      </p:sp>
      <p:sp>
        <p:nvSpPr>
          <p:cNvPr id="3" name="コンテンツ プレースホルダー 2">
            <a:extLst>
              <a:ext uri="{FF2B5EF4-FFF2-40B4-BE49-F238E27FC236}">
                <a16:creationId xmlns:a16="http://schemas.microsoft.com/office/drawing/2014/main" id="{7C6BB52F-E695-48A3-9EDB-ED40969762C1}"/>
              </a:ext>
            </a:extLst>
          </p:cNvPr>
          <p:cNvSpPr>
            <a:spLocks noGrp="1"/>
          </p:cNvSpPr>
          <p:nvPr>
            <p:ph idx="1"/>
          </p:nvPr>
        </p:nvSpPr>
        <p:spPr>
          <a:xfrm>
            <a:off x="574675" y="1628800"/>
            <a:ext cx="5517430" cy="4464496"/>
          </a:xfrm>
        </p:spPr>
        <p:txBody>
          <a:bodyPr/>
          <a:lstStyle/>
          <a:p>
            <a:r>
              <a:rPr lang="ja-JP" altLang="ja-JP" sz="2000" dirty="0"/>
              <a:t>原水爆禁止世界大会</a:t>
            </a:r>
            <a:r>
              <a:rPr lang="en-US" altLang="ja-JP" sz="2000" dirty="0" err="1"/>
              <a:t>inNY</a:t>
            </a:r>
            <a:r>
              <a:rPr lang="en-US" altLang="ja-JP" sz="2000" dirty="0"/>
              <a:t>(</a:t>
            </a:r>
            <a:r>
              <a:rPr lang="ja-JP" altLang="ja-JP" sz="2000" dirty="0"/>
              <a:t>オンライン開催</a:t>
            </a:r>
            <a:r>
              <a:rPr lang="en-US" altLang="ja-JP" sz="2000" dirty="0"/>
              <a:t>)</a:t>
            </a:r>
            <a:r>
              <a:rPr lang="ja-JP" altLang="ja-JP" sz="2000" dirty="0"/>
              <a:t>での中満泉・国連軍縮担当上級代表の発言</a:t>
            </a:r>
          </a:p>
          <a:p>
            <a:r>
              <a:rPr lang="ja-JP" altLang="ja-JP" sz="2000" dirty="0">
                <a:solidFill>
                  <a:srgbClr val="C00000"/>
                </a:solidFill>
              </a:rPr>
              <a:t>「パンデミックによって、これまで想像もしなかったような破滅的状況が引き起こされる可能性が生まれています。このグローバルな危機は、国境で防ぐことはできず、そのため集団的な対応が必要です。しかし私は、このパンデミックが、一方で社会や組織や個人など私たち全員を団結させる可能性を生み出すことを期待しています。この危機を通じて連帯を築く中で、私たちは固定化した分断を乗り越え、困難であっても必要なその他の課題の解決にもとりくまなければなりません。とりわけ、緊急の目標である核兵器の廃絶において」</a:t>
            </a:r>
          </a:p>
          <a:p>
            <a:endParaRPr kumimoji="1" lang="ja-JP" altLang="en-US" dirty="0"/>
          </a:p>
        </p:txBody>
      </p:sp>
      <p:pic>
        <p:nvPicPr>
          <p:cNvPr id="5" name="図 4">
            <a:extLst>
              <a:ext uri="{FF2B5EF4-FFF2-40B4-BE49-F238E27FC236}">
                <a16:creationId xmlns:a16="http://schemas.microsoft.com/office/drawing/2014/main" id="{A9F739A0-DA3C-4EA3-8FC8-0AB8BC4257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7053" y="1903388"/>
            <a:ext cx="2677309" cy="1813644"/>
          </a:xfrm>
          <a:prstGeom prst="rect">
            <a:avLst/>
          </a:prstGeom>
        </p:spPr>
      </p:pic>
      <p:pic>
        <p:nvPicPr>
          <p:cNvPr id="7" name="図 6">
            <a:extLst>
              <a:ext uri="{FF2B5EF4-FFF2-40B4-BE49-F238E27FC236}">
                <a16:creationId xmlns:a16="http://schemas.microsoft.com/office/drawing/2014/main" id="{0FAFF87B-E50B-4E11-85A6-CAC593235A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7053" y="4070620"/>
            <a:ext cx="2678617" cy="1922422"/>
          </a:xfrm>
          <a:prstGeom prst="rect">
            <a:avLst/>
          </a:prstGeom>
        </p:spPr>
      </p:pic>
    </p:spTree>
    <p:extLst>
      <p:ext uri="{BB962C8B-B14F-4D97-AF65-F5344CB8AC3E}">
        <p14:creationId xmlns:p14="http://schemas.microsoft.com/office/powerpoint/2010/main" val="415351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2"/>
          <p:cNvSpPr>
            <a:spLocks noGrp="1"/>
          </p:cNvSpPr>
          <p:nvPr>
            <p:ph type="title"/>
          </p:nvPr>
        </p:nvSpPr>
        <p:spPr/>
        <p:txBody>
          <a:bodyPr/>
          <a:lstStyle/>
          <a:p>
            <a:r>
              <a:rPr kumimoji="1" lang="ja-JP" altLang="en-US" dirty="0"/>
              <a:t>政治に関心を持つ余裕や「</a:t>
            </a:r>
            <a:r>
              <a:rPr kumimoji="1" lang="ja-JP" altLang="en-US"/>
              <a:t>ゆとり」さえ</a:t>
            </a:r>
            <a:r>
              <a:rPr lang="ja-JP" altLang="en-US"/>
              <a:t>奪われた</a:t>
            </a:r>
            <a:r>
              <a:rPr kumimoji="1" lang="ja-JP" altLang="en-US" dirty="0"/>
              <a:t>人びとにどう寄り添うか？</a:t>
            </a:r>
          </a:p>
        </p:txBody>
      </p:sp>
      <p:pic>
        <p:nvPicPr>
          <p:cNvPr id="16" name="図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1777572"/>
            <a:ext cx="2229480" cy="3227145"/>
          </a:xfrm>
          <a:prstGeom prst="rect">
            <a:avLst/>
          </a:prstGeom>
        </p:spPr>
      </p:pic>
      <p:pic>
        <p:nvPicPr>
          <p:cNvPr id="19" name="図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675" y="1768822"/>
            <a:ext cx="1676512" cy="3140968"/>
          </a:xfrm>
          <a:prstGeom prst="rect">
            <a:avLst/>
          </a:prstGeom>
        </p:spPr>
      </p:pic>
      <p:sp>
        <p:nvSpPr>
          <p:cNvPr id="20" name="コンテンツ プレースホルダー 19"/>
          <p:cNvSpPr>
            <a:spLocks noGrp="1"/>
          </p:cNvSpPr>
          <p:nvPr>
            <p:ph sz="half" idx="2"/>
          </p:nvPr>
        </p:nvSpPr>
        <p:spPr>
          <a:xfrm>
            <a:off x="4513780" y="1752600"/>
            <a:ext cx="4162675" cy="3252119"/>
          </a:xfrm>
        </p:spPr>
        <p:txBody>
          <a:bodyPr/>
          <a:lstStyle/>
          <a:p>
            <a:r>
              <a:rPr kumimoji="1" lang="ja-JP" altLang="en-US" sz="2400" dirty="0"/>
              <a:t>貧困と格差の拡大の中で、明日への不安に常にさらされ、政治に関心を持つ余裕すら奪われた人々。</a:t>
            </a:r>
            <a:endParaRPr kumimoji="1" lang="en-US" altLang="ja-JP" sz="2400" dirty="0"/>
          </a:p>
          <a:p>
            <a:r>
              <a:rPr kumimoji="1" lang="ja-JP" altLang="en-US" sz="2400" dirty="0"/>
              <a:t>人間の価値を生産性で測る社会の生きづらさ。</a:t>
            </a:r>
            <a:endParaRPr kumimoji="1" lang="en-US" altLang="ja-JP" sz="2400" dirty="0"/>
          </a:p>
          <a:p>
            <a:r>
              <a:rPr kumimoji="1" lang="ja-JP" altLang="en-US" sz="2400" dirty="0"/>
              <a:t>生きづらさを抱えた人々にどう寄り添うか？</a:t>
            </a:r>
          </a:p>
        </p:txBody>
      </p:sp>
      <p:sp>
        <p:nvSpPr>
          <p:cNvPr id="21" name="コンテンツ プレースホルダー 20"/>
          <p:cNvSpPr>
            <a:spLocks noGrp="1"/>
          </p:cNvSpPr>
          <p:nvPr>
            <p:ph sz="half" idx="1"/>
          </p:nvPr>
        </p:nvSpPr>
        <p:spPr>
          <a:xfrm>
            <a:off x="566738" y="5004718"/>
            <a:ext cx="8001000" cy="1088578"/>
          </a:xfrm>
        </p:spPr>
        <p:txBody>
          <a:bodyPr/>
          <a:lstStyle/>
          <a:p>
            <a:r>
              <a:rPr kumimoji="1" lang="ja-JP" altLang="en-US" dirty="0">
                <a:solidFill>
                  <a:srgbClr val="C00000"/>
                </a:solidFill>
              </a:rPr>
              <a:t>再分配をこそ使命とする政治の本来的な優しさ。</a:t>
            </a:r>
            <a:endParaRPr kumimoji="1" lang="en-US" altLang="ja-JP" dirty="0">
              <a:solidFill>
                <a:srgbClr val="C00000"/>
              </a:solidFill>
            </a:endParaRPr>
          </a:p>
          <a:p>
            <a:r>
              <a:rPr lang="ja-JP" altLang="en-US" dirty="0">
                <a:solidFill>
                  <a:srgbClr val="00B050"/>
                </a:solidFill>
              </a:rPr>
              <a:t>「あなたに生きていてほしいんです</a:t>
            </a:r>
            <a:r>
              <a:rPr lang="en-US" altLang="ja-JP" dirty="0">
                <a:solidFill>
                  <a:srgbClr val="00B050"/>
                </a:solidFill>
              </a:rPr>
              <a:t>‼</a:t>
            </a:r>
            <a:r>
              <a:rPr lang="ja-JP" altLang="en-US" dirty="0">
                <a:solidFill>
                  <a:srgbClr val="00B050"/>
                </a:solidFill>
              </a:rPr>
              <a:t>」（山本太郎）</a:t>
            </a:r>
            <a:endParaRPr kumimoji="1" lang="ja-JP" altLang="en-US" dirty="0">
              <a:solidFill>
                <a:srgbClr val="00B050"/>
              </a:solidFill>
            </a:endParaRPr>
          </a:p>
        </p:txBody>
      </p:sp>
    </p:spTree>
    <p:extLst>
      <p:ext uri="{BB962C8B-B14F-4D97-AF65-F5344CB8AC3E}">
        <p14:creationId xmlns:p14="http://schemas.microsoft.com/office/powerpoint/2010/main" val="215244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down)">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wipe(down)">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wipe(down)">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animEffect transition="in" filter="wipe(down)">
                                      <p:cBhvr>
                                        <p:cTn id="22" dur="500"/>
                                        <p:tgtEl>
                                          <p:spTgt spid="2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1">
                                            <p:txEl>
                                              <p:pRg st="1" end="1"/>
                                            </p:txEl>
                                          </p:spTgt>
                                        </p:tgtEl>
                                        <p:attrNameLst>
                                          <p:attrName>style.visibility</p:attrName>
                                        </p:attrNameLst>
                                      </p:cBhvr>
                                      <p:to>
                                        <p:strVal val="visible"/>
                                      </p:to>
                                    </p:set>
                                    <p:animEffect transition="in" filter="wipe(down)">
                                      <p:cBhvr>
                                        <p:cTn id="27"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2954" y="1628801"/>
            <a:ext cx="1914137" cy="1512168"/>
          </a:xfrm>
          <a:prstGeom prst="rect">
            <a:avLst/>
          </a:prstGeom>
        </p:spPr>
      </p:pic>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4168" y="2924943"/>
            <a:ext cx="2160240" cy="1426813"/>
          </a:xfrm>
          <a:prstGeom prst="rect">
            <a:avLst/>
          </a:prstGeom>
        </p:spPr>
      </p:pic>
      <p:sp>
        <p:nvSpPr>
          <p:cNvPr id="2" name="タイトル 1"/>
          <p:cNvSpPr>
            <a:spLocks noGrp="1"/>
          </p:cNvSpPr>
          <p:nvPr>
            <p:ph type="title"/>
          </p:nvPr>
        </p:nvSpPr>
        <p:spPr/>
        <p:txBody>
          <a:bodyPr/>
          <a:lstStyle/>
          <a:p>
            <a:r>
              <a:rPr kumimoji="1" lang="ja-JP" altLang="en-US" sz="6000" dirty="0"/>
              <a:t>政治的激動の時代③</a:t>
            </a:r>
          </a:p>
        </p:txBody>
      </p:sp>
      <p:sp>
        <p:nvSpPr>
          <p:cNvPr id="3" name="コンテンツ プレースホルダー 2"/>
          <p:cNvSpPr>
            <a:spLocks noGrp="1"/>
          </p:cNvSpPr>
          <p:nvPr>
            <p:ph idx="1"/>
          </p:nvPr>
        </p:nvSpPr>
        <p:spPr>
          <a:xfrm>
            <a:off x="566738" y="1616675"/>
            <a:ext cx="5661446" cy="4572418"/>
          </a:xfrm>
        </p:spPr>
        <p:txBody>
          <a:bodyPr/>
          <a:lstStyle/>
          <a:p>
            <a:r>
              <a:rPr kumimoji="1" lang="ja-JP" altLang="en-US" sz="2800" dirty="0"/>
              <a:t>没落と崩壊の危機に直面した中間層の痙攣</a:t>
            </a:r>
            <a:endParaRPr kumimoji="1" lang="en-US" altLang="ja-JP" sz="2800" dirty="0"/>
          </a:p>
          <a:p>
            <a:pPr lvl="1"/>
            <a:r>
              <a:rPr lang="ja-JP" altLang="en-US" sz="2000" dirty="0"/>
              <a:t>移民、民族的マイノリティ、宗教的少数者、性的マイノリティ、</a:t>
            </a:r>
            <a:r>
              <a:rPr lang="ja-JP" altLang="en-US" sz="2000" dirty="0" err="1"/>
              <a:t>障がい</a:t>
            </a:r>
            <a:r>
              <a:rPr lang="ja-JP" altLang="en-US" sz="2000" dirty="0"/>
              <a:t>者など弱者に責任を転嫁</a:t>
            </a:r>
            <a:endParaRPr lang="en-US" altLang="ja-JP" sz="2000" dirty="0"/>
          </a:p>
          <a:p>
            <a:pPr lvl="1"/>
            <a:r>
              <a:rPr lang="ja-JP" altLang="en-US" sz="2000" dirty="0"/>
              <a:t>エリート、官僚、公務員、学者も標的に</a:t>
            </a:r>
            <a:endParaRPr lang="en-US" altLang="ja-JP" sz="2000" dirty="0"/>
          </a:p>
          <a:p>
            <a:pPr lvl="1"/>
            <a:r>
              <a:rPr lang="ja-JP" altLang="en-US" sz="2000" dirty="0"/>
              <a:t>叩けさ</a:t>
            </a:r>
            <a:r>
              <a:rPr lang="ja-JP" altLang="en-US" sz="2000" dirty="0" err="1"/>
              <a:t>え</a:t>
            </a:r>
            <a:r>
              <a:rPr lang="ja-JP" altLang="en-US" sz="2000" dirty="0"/>
              <a:t>すれば、敵は誰でもよい</a:t>
            </a:r>
            <a:endParaRPr lang="en-US" altLang="ja-JP" sz="2000" dirty="0"/>
          </a:p>
          <a:p>
            <a:pPr lvl="1"/>
            <a:r>
              <a:rPr kumimoji="1" lang="ja-JP" altLang="en-US" sz="2000" dirty="0"/>
              <a:t>憎悪と排斥</a:t>
            </a:r>
            <a:r>
              <a:rPr kumimoji="1" lang="en-US" altLang="ja-JP" sz="2000" dirty="0"/>
              <a:t>―</a:t>
            </a:r>
            <a:r>
              <a:rPr kumimoji="1" lang="ja-JP" altLang="en-US" sz="2000" dirty="0"/>
              <a:t>へイト・クライム</a:t>
            </a:r>
            <a:endParaRPr kumimoji="1" lang="en-US" altLang="ja-JP" sz="2000" dirty="0"/>
          </a:p>
          <a:p>
            <a:pPr lvl="1"/>
            <a:r>
              <a:rPr lang="ja-JP" altLang="en-US" sz="2000" dirty="0"/>
              <a:t>人権、「個人の尊厳」を建前として否定</a:t>
            </a:r>
            <a:r>
              <a:rPr lang="en-US" altLang="ja-JP" sz="2000" dirty="0"/>
              <a:t>―</a:t>
            </a:r>
            <a:r>
              <a:rPr lang="ja-JP" altLang="en-US" sz="2000" dirty="0"/>
              <a:t>本音で語るリーダーを待望</a:t>
            </a:r>
            <a:endParaRPr lang="en-US" altLang="ja-JP" sz="2000" dirty="0"/>
          </a:p>
          <a:p>
            <a:r>
              <a:rPr kumimoji="1" lang="ja-JP" altLang="en-US" sz="2800" dirty="0">
                <a:solidFill>
                  <a:srgbClr val="C00000"/>
                </a:solidFill>
              </a:rPr>
              <a:t>ポピュリストの跋扈</a:t>
            </a:r>
            <a:endParaRPr kumimoji="1" lang="en-US" altLang="ja-JP" sz="2800" dirty="0">
              <a:solidFill>
                <a:srgbClr val="C00000"/>
              </a:solidFill>
            </a:endParaRPr>
          </a:p>
          <a:p>
            <a:pPr lvl="1"/>
            <a:r>
              <a:rPr lang="ja-JP" altLang="en-US" sz="2000" dirty="0"/>
              <a:t>トランプ、ル・ペン、橋下、安倍</a:t>
            </a:r>
            <a:endParaRPr kumimoji="1" lang="ja-JP" altLang="en-US" sz="2000" dirty="0"/>
          </a:p>
        </p:txBody>
      </p:sp>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5635" y="4063985"/>
            <a:ext cx="2108773" cy="1439980"/>
          </a:xfrm>
          <a:prstGeom prst="rect">
            <a:avLst/>
          </a:prstGeom>
        </p:spPr>
      </p:pic>
      <p:pic>
        <p:nvPicPr>
          <p:cNvPr id="2050" name="Picture 2" descr="https://wordleaf.c.yimg.jp/wordleaf/thepage/images/20170428-00000003-wordleaf/20170428-00000003-wordleaf-09ad547681c250ddefcb9bba0b8e1412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168" y="4903150"/>
            <a:ext cx="1804205" cy="1201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76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6000" dirty="0"/>
              <a:t>政治的激動の時代④</a:t>
            </a:r>
            <a:endParaRPr kumimoji="1" lang="ja-JP" altLang="en-US" sz="6000" dirty="0"/>
          </a:p>
        </p:txBody>
      </p:sp>
      <p:sp>
        <p:nvSpPr>
          <p:cNvPr id="3" name="コンテンツ プレースホルダー 2"/>
          <p:cNvSpPr>
            <a:spLocks noGrp="1"/>
          </p:cNvSpPr>
          <p:nvPr>
            <p:ph idx="1"/>
          </p:nvPr>
        </p:nvSpPr>
        <p:spPr>
          <a:xfrm>
            <a:off x="3709018" y="1628800"/>
            <a:ext cx="4859834" cy="4536504"/>
          </a:xfrm>
        </p:spPr>
        <p:txBody>
          <a:bodyPr/>
          <a:lstStyle/>
          <a:p>
            <a:r>
              <a:rPr lang="ja-JP" altLang="en-US" sz="2800" dirty="0"/>
              <a:t>たとえば</a:t>
            </a:r>
            <a:r>
              <a:rPr lang="en-US" altLang="ja-JP" sz="2800" dirty="0"/>
              <a:t>…</a:t>
            </a:r>
            <a:r>
              <a:rPr lang="ja-JP" altLang="en-US" sz="2800" dirty="0"/>
              <a:t>維新の本質を曝け出して見せた長谷川豊</a:t>
            </a:r>
            <a:endParaRPr kumimoji="1" lang="en-US" altLang="ja-JP" sz="2800" dirty="0"/>
          </a:p>
          <a:p>
            <a:r>
              <a:rPr kumimoji="1" lang="ja-JP" altLang="en-US" sz="2800" dirty="0"/>
              <a:t>衆院千葉</a:t>
            </a:r>
            <a:r>
              <a:rPr kumimoji="1" lang="en-US" altLang="ja-JP" sz="2800" dirty="0"/>
              <a:t>1</a:t>
            </a:r>
            <a:r>
              <a:rPr kumimoji="1" lang="ja-JP" altLang="en-US" sz="2800" dirty="0"/>
              <a:t>区に維新から出馬⇒</a:t>
            </a:r>
            <a:r>
              <a:rPr kumimoji="1" lang="ja-JP" altLang="en-US" sz="2800" dirty="0">
                <a:solidFill>
                  <a:srgbClr val="0C9619"/>
                </a:solidFill>
              </a:rPr>
              <a:t>落選。比例も落選</a:t>
            </a:r>
            <a:endParaRPr kumimoji="1" lang="en-US" altLang="ja-JP" sz="2800" dirty="0">
              <a:solidFill>
                <a:srgbClr val="0C9619"/>
              </a:solidFill>
            </a:endParaRPr>
          </a:p>
          <a:p>
            <a:r>
              <a:rPr lang="ja-JP" altLang="en-US" sz="2800" dirty="0">
                <a:solidFill>
                  <a:schemeClr val="accent6"/>
                </a:solidFill>
              </a:rPr>
              <a:t>「</a:t>
            </a:r>
            <a:r>
              <a:rPr kumimoji="1" lang="ja-JP" altLang="en-US" sz="2800" dirty="0">
                <a:solidFill>
                  <a:schemeClr val="accent6"/>
                </a:solidFill>
              </a:rPr>
              <a:t>自業自得の人工透析患者なんて、全員実費負担にさせよ！</a:t>
            </a:r>
            <a:r>
              <a:rPr kumimoji="1" lang="ja-JP" altLang="en-US" sz="2800" dirty="0">
                <a:solidFill>
                  <a:srgbClr val="0C9619"/>
                </a:solidFill>
              </a:rPr>
              <a:t>無理だと泣くならそのまま殺せ！</a:t>
            </a:r>
            <a:r>
              <a:rPr kumimoji="1" lang="ja-JP" altLang="en-US" sz="2800" dirty="0">
                <a:solidFill>
                  <a:schemeClr val="accent6"/>
                </a:solidFill>
              </a:rPr>
              <a:t>今のシステムは日本を亡ぼすだけだ！」</a:t>
            </a:r>
            <a:endParaRPr kumimoji="1" lang="en-US" altLang="ja-JP" sz="2800" dirty="0">
              <a:solidFill>
                <a:schemeClr val="accent6"/>
              </a:solidFill>
            </a:endParaRPr>
          </a:p>
          <a:p>
            <a:r>
              <a:rPr kumimoji="1" lang="ja-JP" altLang="en-US" sz="2800" dirty="0"/>
              <a:t>弱者への剥き出しの憎悪</a:t>
            </a: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674" y="2060848"/>
            <a:ext cx="3154382" cy="3600400"/>
          </a:xfrm>
          <a:prstGeom prst="rect">
            <a:avLst/>
          </a:prstGeom>
        </p:spPr>
      </p:pic>
    </p:spTree>
    <p:extLst>
      <p:ext uri="{BB962C8B-B14F-4D97-AF65-F5344CB8AC3E}">
        <p14:creationId xmlns:p14="http://schemas.microsoft.com/office/powerpoint/2010/main" val="300201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048" y="508217"/>
            <a:ext cx="3426498" cy="6091550"/>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476672"/>
            <a:ext cx="3425577" cy="6089915"/>
          </a:xfrm>
          <a:prstGeom prst="rect">
            <a:avLst/>
          </a:prstGeom>
        </p:spPr>
      </p:pic>
    </p:spTree>
    <p:extLst>
      <p:ext uri="{BB962C8B-B14F-4D97-AF65-F5344CB8AC3E}">
        <p14:creationId xmlns:p14="http://schemas.microsoft.com/office/powerpoint/2010/main" val="2654721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Grp="1" noChangeArrowheads="1"/>
          </p:cNvSpPr>
          <p:nvPr>
            <p:ph type="title"/>
          </p:nvPr>
        </p:nvSpPr>
        <p:spPr/>
        <p:txBody>
          <a:bodyPr/>
          <a:lstStyle/>
          <a:p>
            <a:r>
              <a:rPr lang="ja-JP" altLang="en-US" sz="4800" dirty="0"/>
              <a:t>空中戦から組織選・陣地戦へ</a:t>
            </a:r>
          </a:p>
        </p:txBody>
      </p:sp>
      <p:sp>
        <p:nvSpPr>
          <p:cNvPr id="8" name="コンテンツ プレースホルダー 7"/>
          <p:cNvSpPr>
            <a:spLocks noGrp="1"/>
          </p:cNvSpPr>
          <p:nvPr>
            <p:ph idx="1"/>
          </p:nvPr>
        </p:nvSpPr>
        <p:spPr>
          <a:xfrm>
            <a:off x="2560611" y="1752600"/>
            <a:ext cx="6187853" cy="4267200"/>
          </a:xfrm>
        </p:spPr>
        <p:txBody>
          <a:bodyPr/>
          <a:lstStyle/>
          <a:p>
            <a:r>
              <a:rPr lang="ja-JP" altLang="en-US" sz="2400" dirty="0">
                <a:solidFill>
                  <a:srgbClr val="C00000"/>
                </a:solidFill>
              </a:rPr>
              <a:t>「日本型ポピュリズム」の最終的敗北</a:t>
            </a:r>
            <a:endParaRPr lang="en-US" altLang="ja-JP" sz="2400" dirty="0">
              <a:solidFill>
                <a:srgbClr val="C00000"/>
              </a:solidFill>
            </a:endParaRPr>
          </a:p>
          <a:p>
            <a:pPr lvl="1"/>
            <a:r>
              <a:rPr kumimoji="1" lang="ja-JP" altLang="en-US" sz="2000" dirty="0"/>
              <a:t>大衆の不安・不満を煽り、敵を叩いて喝采を集め、マッチョなリーダーへの白紙委任を迫るポピュリズム的政治手法</a:t>
            </a:r>
            <a:endParaRPr kumimoji="1" lang="en-US" altLang="ja-JP" sz="2000" dirty="0"/>
          </a:p>
          <a:p>
            <a:pPr lvl="1"/>
            <a:r>
              <a:rPr kumimoji="1" lang="ja-JP" altLang="en-US" sz="2000" dirty="0"/>
              <a:t>「小泉構造改革」「政権交代」「ハシズム」をもたらしたポピュリズム的政治手法の限界</a:t>
            </a:r>
            <a:endParaRPr kumimoji="1" lang="en-US" altLang="ja-JP" sz="2000" dirty="0"/>
          </a:p>
          <a:p>
            <a:pPr lvl="1"/>
            <a:r>
              <a:rPr lang="ja-JP" altLang="en-US" sz="2000" dirty="0"/>
              <a:t>「風」に煽られ、「構造改革」や「政権交代」に期待を裏切られ、ハシズムにも愛想つかした</a:t>
            </a:r>
            <a:r>
              <a:rPr lang="en-US" altLang="ja-JP" sz="2000" dirty="0"/>
              <a:t>1000</a:t>
            </a:r>
            <a:r>
              <a:rPr lang="ja-JP" altLang="en-US" sz="2000" dirty="0"/>
              <a:t>～</a:t>
            </a:r>
            <a:r>
              <a:rPr lang="en-US" altLang="ja-JP" sz="2000" dirty="0"/>
              <a:t>2000</a:t>
            </a:r>
            <a:r>
              <a:rPr lang="ja-JP" altLang="en-US" sz="2000" dirty="0"/>
              <a:t>万の大量棄権層の登場</a:t>
            </a:r>
            <a:endParaRPr kumimoji="1" lang="en-US" altLang="ja-JP" sz="2000" dirty="0"/>
          </a:p>
          <a:p>
            <a:r>
              <a:rPr lang="ja-JP" altLang="en-US" sz="2400" dirty="0">
                <a:solidFill>
                  <a:schemeClr val="accent2"/>
                </a:solidFill>
              </a:rPr>
              <a:t>「風」には煽られず、行き場を失った大量棄権層に、対面的な政治対話を通して強固な支持を広げる</a:t>
            </a:r>
            <a:r>
              <a:rPr lang="ja-JP" altLang="en-US" sz="2400" dirty="0">
                <a:solidFill>
                  <a:srgbClr val="7030A0"/>
                </a:solidFill>
              </a:rPr>
              <a:t>組織戦・陣地戦</a:t>
            </a:r>
            <a:r>
              <a:rPr lang="ja-JP" altLang="en-US" sz="2400" dirty="0">
                <a:solidFill>
                  <a:schemeClr val="accent2"/>
                </a:solidFill>
              </a:rPr>
              <a:t>の時代へ</a:t>
            </a:r>
            <a:endParaRPr lang="en-US" altLang="ja-JP" sz="2400" dirty="0">
              <a:solidFill>
                <a:schemeClr val="accent2"/>
              </a:solidFill>
            </a:endParaRPr>
          </a:p>
          <a:p>
            <a:endParaRPr kumimoji="1" lang="ja-JP" altLang="en-US" dirty="0"/>
          </a:p>
        </p:txBody>
      </p:sp>
      <p:pic>
        <p:nvPicPr>
          <p:cNvPr id="5" name="Picture 2" descr="http://3.bp.blogspot.com/_qIYzfooSGew/TPukl9fiiGI/AAAAAAAARAs/Rz7q_AptjcM/s1600/0822.jpg"/>
          <p:cNvPicPr>
            <a:picLocks noChangeAspect="1" noChangeArrowheads="1"/>
          </p:cNvPicPr>
          <p:nvPr/>
        </p:nvPicPr>
        <p:blipFill>
          <a:blip r:embed="rId2" cstate="print"/>
          <a:srcRect/>
          <a:stretch>
            <a:fillRect/>
          </a:stretch>
        </p:blipFill>
        <p:spPr bwMode="auto">
          <a:xfrm>
            <a:off x="1059853" y="1884665"/>
            <a:ext cx="1480999" cy="1648509"/>
          </a:xfrm>
          <a:prstGeom prst="rect">
            <a:avLst/>
          </a:prstGeom>
          <a:noFill/>
          <a:ln w="9525">
            <a:noFill/>
            <a:miter lim="800000"/>
            <a:headEnd/>
            <a:tailEnd/>
          </a:ln>
        </p:spPr>
      </p:pic>
      <p:pic>
        <p:nvPicPr>
          <p:cNvPr id="7" name="Picture 2" descr="http://www.asyura.us/bigdata/up1/source/3271.jpg"/>
          <p:cNvPicPr>
            <a:picLocks noChangeAspect="1" noChangeArrowheads="1"/>
          </p:cNvPicPr>
          <p:nvPr/>
        </p:nvPicPr>
        <p:blipFill>
          <a:blip r:embed="rId3" cstate="print"/>
          <a:srcRect/>
          <a:stretch>
            <a:fillRect/>
          </a:stretch>
        </p:blipFill>
        <p:spPr bwMode="auto">
          <a:xfrm>
            <a:off x="636035" y="2852936"/>
            <a:ext cx="1228971" cy="1744681"/>
          </a:xfrm>
          <a:prstGeom prst="rect">
            <a:avLst/>
          </a:prstGeom>
          <a:noFill/>
          <a:ln w="9525">
            <a:noFill/>
            <a:miter lim="800000"/>
            <a:headEnd/>
            <a:tailEnd/>
          </a:ln>
        </p:spPr>
      </p:pic>
      <p:pic>
        <p:nvPicPr>
          <p:cNvPr id="9" name="Picture 2" descr="http://stat.ameba.jp/user_images/20111223/11/nagafujihideki/a8/6f/j/o0800106711687964895.jpg"/>
          <p:cNvPicPr>
            <a:picLocks noChangeAspect="1" noChangeArrowheads="1"/>
          </p:cNvPicPr>
          <p:nvPr/>
        </p:nvPicPr>
        <p:blipFill>
          <a:blip r:embed="rId4" cstate="print"/>
          <a:srcRect/>
          <a:stretch>
            <a:fillRect/>
          </a:stretch>
        </p:blipFill>
        <p:spPr bwMode="auto">
          <a:xfrm>
            <a:off x="1189159" y="4215006"/>
            <a:ext cx="1351693" cy="1804794"/>
          </a:xfrm>
          <a:prstGeom prst="rect">
            <a:avLst/>
          </a:prstGeom>
          <a:noFill/>
          <a:ln w="9525">
            <a:noFill/>
            <a:miter lim="800000"/>
            <a:headEnd/>
            <a:tailEnd/>
          </a:ln>
        </p:spPr>
      </p:pic>
    </p:spTree>
    <p:extLst>
      <p:ext uri="{BB962C8B-B14F-4D97-AF65-F5344CB8AC3E}">
        <p14:creationId xmlns:p14="http://schemas.microsoft.com/office/powerpoint/2010/main" val="336716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10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10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10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4400" dirty="0"/>
              <a:t>2005</a:t>
            </a:r>
            <a:r>
              <a:rPr kumimoji="1" lang="ja-JP" altLang="en-US" sz="4400" dirty="0"/>
              <a:t>年衆院選から</a:t>
            </a:r>
            <a:r>
              <a:rPr kumimoji="1" lang="en-US" altLang="ja-JP" sz="4400" dirty="0"/>
              <a:t>2016</a:t>
            </a:r>
            <a:r>
              <a:rPr kumimoji="1" lang="ja-JP" altLang="en-US" sz="4400" dirty="0"/>
              <a:t>年参院選までの国政選挙の投票動向</a:t>
            </a:r>
          </a:p>
        </p:txBody>
      </p:sp>
      <p:sp>
        <p:nvSpPr>
          <p:cNvPr id="3" name="コンテンツ プレースホルダー 2"/>
          <p:cNvSpPr>
            <a:spLocks noGrp="1"/>
          </p:cNvSpPr>
          <p:nvPr>
            <p:ph idx="1"/>
          </p:nvPr>
        </p:nvSpPr>
        <p:spPr>
          <a:xfrm>
            <a:off x="395536" y="1772816"/>
            <a:ext cx="8424936" cy="4320480"/>
          </a:xfrm>
        </p:spPr>
        <p:txBody>
          <a:bodyPr/>
          <a:lstStyle/>
          <a:p>
            <a:r>
              <a:rPr kumimoji="1" lang="en-US" altLang="ja-JP" sz="2400" dirty="0"/>
              <a:t>2016</a:t>
            </a:r>
            <a:r>
              <a:rPr kumimoji="1" lang="ja-JP" altLang="en-US" sz="2400" dirty="0"/>
              <a:t>参院選：投票率　</a:t>
            </a:r>
            <a:r>
              <a:rPr kumimoji="1" lang="en-US" altLang="ja-JP" sz="2400" dirty="0"/>
              <a:t>54.70</a:t>
            </a:r>
            <a:r>
              <a:rPr kumimoji="1" lang="ja-JP" altLang="en-US" sz="2400" dirty="0"/>
              <a:t>％←</a:t>
            </a:r>
            <a:r>
              <a:rPr kumimoji="1" lang="en-US" altLang="ja-JP" sz="2400" dirty="0"/>
              <a:t>52.61</a:t>
            </a:r>
            <a:r>
              <a:rPr kumimoji="1" lang="ja-JP" altLang="en-US" sz="2400" dirty="0"/>
              <a:t>％（前回</a:t>
            </a:r>
            <a:r>
              <a:rPr kumimoji="1" lang="en-US" altLang="ja-JP" sz="2400" dirty="0"/>
              <a:t>2013</a:t>
            </a:r>
            <a:r>
              <a:rPr kumimoji="1" lang="ja-JP" altLang="en-US" sz="2400" dirty="0"/>
              <a:t>）</a:t>
            </a:r>
            <a:endParaRPr kumimoji="1" lang="en-US" altLang="ja-JP" sz="2400" dirty="0"/>
          </a:p>
          <a:p>
            <a:pPr lvl="1"/>
            <a:r>
              <a:rPr lang="en-US" altLang="ja-JP" sz="2000" dirty="0"/>
              <a:t>10</a:t>
            </a:r>
            <a:r>
              <a:rPr lang="ja-JP" altLang="en-US" sz="2000" dirty="0"/>
              <a:t>代の増加分を除けば、前回参院選より</a:t>
            </a:r>
            <a:r>
              <a:rPr lang="en-US" altLang="ja-JP" sz="2000" dirty="0"/>
              <a:t>380</a:t>
            </a:r>
            <a:r>
              <a:rPr lang="ja-JP" altLang="en-US" sz="2000" dirty="0"/>
              <a:t>万票程の増に止まる</a:t>
            </a:r>
            <a:endParaRPr lang="en-US" altLang="ja-JP" sz="2000" dirty="0"/>
          </a:p>
          <a:p>
            <a:pPr lvl="1"/>
            <a:r>
              <a:rPr lang="ja-JP" altLang="en-US" sz="2000" dirty="0"/>
              <a:t>今回も「風」は吹かず、止まったまま</a:t>
            </a:r>
            <a:endParaRPr lang="en-US" altLang="ja-JP" sz="2000" dirty="0"/>
          </a:p>
          <a:p>
            <a:pPr lvl="1"/>
            <a:r>
              <a:rPr kumimoji="1" lang="en-US" altLang="ja-JP" sz="2000" dirty="0">
                <a:solidFill>
                  <a:srgbClr val="FF0000"/>
                </a:solidFill>
              </a:rPr>
              <a:t>2000</a:t>
            </a:r>
            <a:r>
              <a:rPr kumimoji="1" lang="ja-JP" altLang="en-US" sz="2000" dirty="0">
                <a:solidFill>
                  <a:srgbClr val="FF0000"/>
                </a:solidFill>
              </a:rPr>
              <a:t>万の大量棄権層の大半は、今回も棄権に止まった</a:t>
            </a:r>
            <a:endParaRPr kumimoji="1" lang="en-US" altLang="ja-JP" sz="2000" dirty="0">
              <a:solidFill>
                <a:srgbClr val="FF0000"/>
              </a:solidFill>
            </a:endParaRPr>
          </a:p>
          <a:p>
            <a:r>
              <a:rPr kumimoji="1" lang="ja-JP" altLang="en-US" sz="2400" dirty="0"/>
              <a:t>衆参比例区での得票の推移</a:t>
            </a:r>
            <a:endParaRPr kumimoji="1" lang="en-US" altLang="ja-JP" sz="2400" dirty="0"/>
          </a:p>
          <a:p>
            <a:pPr marL="471487" lvl="1" indent="0">
              <a:buNone/>
            </a:pPr>
            <a:r>
              <a:rPr lang="ja-JP" altLang="en-US" sz="2000" dirty="0"/>
              <a:t>自民　</a:t>
            </a:r>
            <a:r>
              <a:rPr lang="en-US" altLang="ja-JP" sz="2000" dirty="0">
                <a:solidFill>
                  <a:srgbClr val="C00000"/>
                </a:solidFill>
              </a:rPr>
              <a:t>2011</a:t>
            </a:r>
            <a:r>
              <a:rPr lang="ja-JP" altLang="en-US" sz="2000" dirty="0"/>
              <a:t>←</a:t>
            </a:r>
            <a:r>
              <a:rPr lang="en-US" altLang="ja-JP" sz="2000" dirty="0"/>
              <a:t>1766</a:t>
            </a:r>
            <a:r>
              <a:rPr lang="ja-JP" altLang="en-US" sz="2000" dirty="0"/>
              <a:t>←</a:t>
            </a:r>
            <a:r>
              <a:rPr lang="en-US" altLang="ja-JP" sz="2000" dirty="0"/>
              <a:t>1846</a:t>
            </a:r>
            <a:r>
              <a:rPr lang="ja-JP" altLang="en-US" sz="2000" dirty="0"/>
              <a:t>←</a:t>
            </a:r>
            <a:r>
              <a:rPr lang="en-US" altLang="ja-JP" sz="2000" dirty="0"/>
              <a:t>1662</a:t>
            </a:r>
            <a:r>
              <a:rPr lang="ja-JP" altLang="en-US" sz="2000" dirty="0"/>
              <a:t>←</a:t>
            </a:r>
            <a:r>
              <a:rPr lang="en-US" altLang="ja-JP" sz="2000" dirty="0"/>
              <a:t>1407</a:t>
            </a:r>
            <a:r>
              <a:rPr lang="ja-JP" altLang="en-US" sz="2000" dirty="0"/>
              <a:t>←</a:t>
            </a:r>
            <a:r>
              <a:rPr lang="en-US" altLang="ja-JP" sz="2000" dirty="0"/>
              <a:t>1881</a:t>
            </a:r>
            <a:r>
              <a:rPr lang="ja-JP" altLang="en-US" sz="2000" dirty="0"/>
              <a:t>←</a:t>
            </a:r>
            <a:r>
              <a:rPr lang="en-US" altLang="ja-JP" sz="2000" dirty="0"/>
              <a:t>1654</a:t>
            </a:r>
            <a:r>
              <a:rPr lang="ja-JP" altLang="en-US" sz="2000" dirty="0"/>
              <a:t>←</a:t>
            </a:r>
            <a:r>
              <a:rPr lang="en-US" altLang="ja-JP" sz="2000" dirty="0">
                <a:solidFill>
                  <a:srgbClr val="0070C0"/>
                </a:solidFill>
              </a:rPr>
              <a:t>2589</a:t>
            </a:r>
          </a:p>
          <a:p>
            <a:pPr marL="471487" lvl="1" indent="0">
              <a:buNone/>
            </a:pPr>
            <a:r>
              <a:rPr kumimoji="1" lang="ja-JP" altLang="en-US" sz="2000" dirty="0"/>
              <a:t>公明　　</a:t>
            </a:r>
            <a:r>
              <a:rPr kumimoji="1" lang="en-US" altLang="ja-JP" sz="2000" dirty="0">
                <a:solidFill>
                  <a:srgbClr val="C00000"/>
                </a:solidFill>
              </a:rPr>
              <a:t>757</a:t>
            </a:r>
            <a:r>
              <a:rPr kumimoji="1" lang="ja-JP" altLang="en-US" sz="2000" dirty="0">
                <a:solidFill>
                  <a:srgbClr val="C00000"/>
                </a:solidFill>
              </a:rPr>
              <a:t>　</a:t>
            </a:r>
            <a:r>
              <a:rPr kumimoji="1" lang="ja-JP" altLang="en-US" sz="2000" dirty="0"/>
              <a:t>←</a:t>
            </a:r>
            <a:r>
              <a:rPr lang="en-US" altLang="ja-JP" sz="2000" dirty="0"/>
              <a:t>731</a:t>
            </a:r>
            <a:r>
              <a:rPr lang="ja-JP" altLang="en-US" sz="2000" dirty="0"/>
              <a:t>　←</a:t>
            </a:r>
            <a:r>
              <a:rPr lang="en-US" altLang="ja-JP" sz="2000" dirty="0"/>
              <a:t>757</a:t>
            </a:r>
            <a:r>
              <a:rPr lang="ja-JP" altLang="en-US" sz="2000" dirty="0"/>
              <a:t>←　</a:t>
            </a:r>
            <a:r>
              <a:rPr lang="en-US" altLang="ja-JP" sz="2000" dirty="0"/>
              <a:t>712</a:t>
            </a:r>
            <a:r>
              <a:rPr lang="ja-JP" altLang="en-US" sz="2000" dirty="0"/>
              <a:t>　←</a:t>
            </a:r>
            <a:r>
              <a:rPr lang="en-US" altLang="ja-JP" sz="2000" dirty="0"/>
              <a:t>764</a:t>
            </a:r>
            <a:r>
              <a:rPr lang="ja-JP" altLang="en-US" sz="2000" dirty="0"/>
              <a:t>　←</a:t>
            </a:r>
            <a:r>
              <a:rPr lang="en-US" altLang="ja-JP" sz="2000" dirty="0"/>
              <a:t>805</a:t>
            </a:r>
            <a:r>
              <a:rPr lang="ja-JP" altLang="en-US" sz="2000" dirty="0"/>
              <a:t>←　</a:t>
            </a:r>
            <a:r>
              <a:rPr lang="en-US" altLang="ja-JP" sz="2000" dirty="0"/>
              <a:t>777</a:t>
            </a:r>
            <a:r>
              <a:rPr lang="ja-JP" altLang="en-US" sz="2000" dirty="0"/>
              <a:t>　←</a:t>
            </a:r>
            <a:r>
              <a:rPr lang="en-US" altLang="ja-JP" sz="2000" dirty="0"/>
              <a:t>898</a:t>
            </a:r>
          </a:p>
          <a:p>
            <a:pPr marL="471487" lvl="1" indent="0">
              <a:buNone/>
            </a:pPr>
            <a:r>
              <a:rPr lang="ja-JP" altLang="en-US" sz="2000" dirty="0"/>
              <a:t>維新　　</a:t>
            </a:r>
            <a:r>
              <a:rPr lang="en-US" altLang="ja-JP" sz="2000" dirty="0">
                <a:solidFill>
                  <a:srgbClr val="C00000"/>
                </a:solidFill>
              </a:rPr>
              <a:t>513</a:t>
            </a:r>
            <a:r>
              <a:rPr lang="ja-JP" altLang="en-US" sz="2000" dirty="0"/>
              <a:t>　←</a:t>
            </a:r>
            <a:r>
              <a:rPr lang="en-US" altLang="ja-JP" sz="2000" dirty="0"/>
              <a:t>838</a:t>
            </a:r>
            <a:r>
              <a:rPr lang="ja-JP" altLang="en-US" sz="2000" dirty="0"/>
              <a:t>←　</a:t>
            </a:r>
            <a:r>
              <a:rPr lang="en-US" altLang="ja-JP" sz="2000" dirty="0"/>
              <a:t>636</a:t>
            </a:r>
            <a:r>
              <a:rPr lang="ja-JP" altLang="en-US" sz="2000" dirty="0"/>
              <a:t>←</a:t>
            </a:r>
            <a:r>
              <a:rPr lang="en-US" altLang="ja-JP" sz="2000" dirty="0">
                <a:solidFill>
                  <a:srgbClr val="0070C0"/>
                </a:solidFill>
              </a:rPr>
              <a:t>1226</a:t>
            </a:r>
          </a:p>
          <a:p>
            <a:pPr marL="471487" lvl="1" indent="0">
              <a:buNone/>
            </a:pPr>
            <a:r>
              <a:rPr lang="ja-JP" altLang="en-US" sz="2000" dirty="0"/>
              <a:t>民進　</a:t>
            </a:r>
            <a:r>
              <a:rPr lang="en-US" altLang="ja-JP" sz="2000" dirty="0">
                <a:solidFill>
                  <a:srgbClr val="C00000"/>
                </a:solidFill>
              </a:rPr>
              <a:t>1175</a:t>
            </a:r>
            <a:r>
              <a:rPr lang="ja-JP" altLang="en-US" sz="2000" dirty="0"/>
              <a:t>　←</a:t>
            </a:r>
            <a:r>
              <a:rPr lang="en-US" altLang="ja-JP" sz="2000" dirty="0"/>
              <a:t>978</a:t>
            </a:r>
            <a:r>
              <a:rPr lang="ja-JP" altLang="en-US" sz="2000" dirty="0"/>
              <a:t>　←</a:t>
            </a:r>
            <a:r>
              <a:rPr lang="en-US" altLang="ja-JP" sz="2000" dirty="0"/>
              <a:t>713</a:t>
            </a:r>
            <a:r>
              <a:rPr lang="ja-JP" altLang="en-US" sz="2000" dirty="0"/>
              <a:t>　←</a:t>
            </a:r>
            <a:r>
              <a:rPr lang="en-US" altLang="ja-JP" sz="2000" dirty="0"/>
              <a:t>963</a:t>
            </a:r>
            <a:r>
              <a:rPr lang="ja-JP" altLang="en-US" sz="2000" dirty="0"/>
              <a:t>←</a:t>
            </a:r>
            <a:r>
              <a:rPr lang="en-US" altLang="ja-JP" sz="2000" dirty="0">
                <a:solidFill>
                  <a:srgbClr val="0070C0"/>
                </a:solidFill>
              </a:rPr>
              <a:t>1845</a:t>
            </a:r>
            <a:r>
              <a:rPr lang="ja-JP" altLang="en-US" sz="2000" dirty="0"/>
              <a:t>←</a:t>
            </a:r>
            <a:r>
              <a:rPr lang="en-US" altLang="ja-JP" sz="2000" dirty="0">
                <a:solidFill>
                  <a:srgbClr val="0070C0"/>
                </a:solidFill>
              </a:rPr>
              <a:t>2984</a:t>
            </a:r>
            <a:r>
              <a:rPr lang="ja-JP" altLang="en-US" sz="2000" dirty="0"/>
              <a:t>←</a:t>
            </a:r>
            <a:r>
              <a:rPr lang="en-US" altLang="ja-JP" sz="2000" dirty="0">
                <a:solidFill>
                  <a:srgbClr val="0070C0"/>
                </a:solidFill>
              </a:rPr>
              <a:t>2325</a:t>
            </a:r>
            <a:r>
              <a:rPr lang="ja-JP" altLang="en-US" sz="2000" dirty="0">
                <a:solidFill>
                  <a:srgbClr val="0070C0"/>
                </a:solidFill>
              </a:rPr>
              <a:t>←</a:t>
            </a:r>
            <a:r>
              <a:rPr lang="en-US" altLang="ja-JP" sz="2000" dirty="0">
                <a:solidFill>
                  <a:srgbClr val="0070C0"/>
                </a:solidFill>
              </a:rPr>
              <a:t>2104</a:t>
            </a:r>
          </a:p>
          <a:p>
            <a:pPr marL="471487" lvl="1" indent="0">
              <a:buNone/>
            </a:pPr>
            <a:r>
              <a:rPr lang="ja-JP" altLang="en-US" sz="2000" dirty="0"/>
              <a:t>共産　　</a:t>
            </a:r>
            <a:r>
              <a:rPr lang="en-US" altLang="ja-JP" sz="2000" dirty="0">
                <a:solidFill>
                  <a:srgbClr val="C00000"/>
                </a:solidFill>
              </a:rPr>
              <a:t>602</a:t>
            </a:r>
            <a:r>
              <a:rPr lang="ja-JP" altLang="en-US" sz="2000" dirty="0"/>
              <a:t>　←</a:t>
            </a:r>
            <a:r>
              <a:rPr lang="en-US" altLang="ja-JP" sz="2000" dirty="0"/>
              <a:t>606</a:t>
            </a:r>
            <a:r>
              <a:rPr lang="ja-JP" altLang="en-US" sz="2000" dirty="0"/>
              <a:t>　←</a:t>
            </a:r>
            <a:r>
              <a:rPr lang="en-US" altLang="ja-JP" sz="2000" dirty="0"/>
              <a:t>515</a:t>
            </a:r>
            <a:r>
              <a:rPr lang="ja-JP" altLang="en-US" sz="2000" dirty="0"/>
              <a:t>　←</a:t>
            </a:r>
            <a:r>
              <a:rPr lang="en-US" altLang="ja-JP" sz="2000" dirty="0"/>
              <a:t>368</a:t>
            </a:r>
            <a:r>
              <a:rPr lang="ja-JP" altLang="en-US" sz="2000" dirty="0"/>
              <a:t>　←</a:t>
            </a:r>
            <a:r>
              <a:rPr lang="en-US" altLang="ja-JP" sz="2000" dirty="0"/>
              <a:t>356</a:t>
            </a:r>
            <a:r>
              <a:rPr lang="ja-JP" altLang="en-US" sz="2000" dirty="0"/>
              <a:t>　←</a:t>
            </a:r>
            <a:r>
              <a:rPr lang="en-US" altLang="ja-JP" sz="2000" dirty="0"/>
              <a:t>494</a:t>
            </a:r>
            <a:r>
              <a:rPr lang="ja-JP" altLang="en-US" sz="2000" dirty="0"/>
              <a:t>←　</a:t>
            </a:r>
            <a:r>
              <a:rPr lang="en-US" altLang="ja-JP" sz="2000" dirty="0"/>
              <a:t>441</a:t>
            </a:r>
            <a:r>
              <a:rPr lang="ja-JP" altLang="en-US" sz="2000" dirty="0"/>
              <a:t>　←</a:t>
            </a:r>
            <a:r>
              <a:rPr lang="en-US" altLang="ja-JP" sz="2000" dirty="0"/>
              <a:t>491</a:t>
            </a:r>
          </a:p>
          <a:p>
            <a:r>
              <a:rPr lang="ja-JP" altLang="en-US" sz="2400" dirty="0">
                <a:solidFill>
                  <a:srgbClr val="FF0000"/>
                </a:solidFill>
              </a:rPr>
              <a:t>自民の増加分は旧次世代・旧維新からの出戻り？</a:t>
            </a:r>
            <a:endParaRPr lang="en-US" altLang="ja-JP" sz="2400" dirty="0">
              <a:solidFill>
                <a:srgbClr val="FF0000"/>
              </a:solidFill>
            </a:endParaRPr>
          </a:p>
          <a:p>
            <a:pPr lvl="1"/>
            <a:endParaRPr lang="en-US" altLang="ja-JP" dirty="0"/>
          </a:p>
          <a:p>
            <a:pPr marL="471487" lvl="1" indent="0">
              <a:buNone/>
            </a:pPr>
            <a:endParaRPr kumimoji="1" lang="ja-JP" altLang="en-US" dirty="0"/>
          </a:p>
        </p:txBody>
      </p:sp>
    </p:spTree>
    <p:extLst>
      <p:ext uri="{BB962C8B-B14F-4D97-AF65-F5344CB8AC3E}">
        <p14:creationId xmlns:p14="http://schemas.microsoft.com/office/powerpoint/2010/main" val="53632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down)">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ipe(down)">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wipe(down)">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en-US" altLang="ja-JP" sz="4800" dirty="0"/>
              <a:t>2019</a:t>
            </a:r>
            <a:r>
              <a:rPr kumimoji="1" lang="ja-JP" altLang="en-US" sz="4800" dirty="0"/>
              <a:t>年参院選の比例得票数</a:t>
            </a:r>
          </a:p>
        </p:txBody>
      </p:sp>
      <p:sp>
        <p:nvSpPr>
          <p:cNvPr id="4" name="コンテンツ プレースホルダー 3"/>
          <p:cNvSpPr>
            <a:spLocks noGrp="1"/>
          </p:cNvSpPr>
          <p:nvPr>
            <p:ph idx="1"/>
          </p:nvPr>
        </p:nvSpPr>
        <p:spPr>
          <a:xfrm>
            <a:off x="611560" y="1700808"/>
            <a:ext cx="8136904" cy="4464496"/>
          </a:xfrm>
        </p:spPr>
        <p:txBody>
          <a:bodyPr/>
          <a:lstStyle/>
          <a:p>
            <a:pPr marL="0" indent="0">
              <a:buNone/>
            </a:pPr>
            <a:r>
              <a:rPr kumimoji="1" lang="en-US" altLang="ja-JP" dirty="0">
                <a:solidFill>
                  <a:srgbClr val="C00000"/>
                </a:solidFill>
              </a:rPr>
              <a:t>2019</a:t>
            </a:r>
            <a:r>
              <a:rPr kumimoji="1" lang="ja-JP" altLang="en-US" dirty="0">
                <a:solidFill>
                  <a:srgbClr val="C00000"/>
                </a:solidFill>
              </a:rPr>
              <a:t>参院選　　　</a:t>
            </a:r>
            <a:r>
              <a:rPr kumimoji="1" lang="en-US" altLang="ja-JP" dirty="0">
                <a:solidFill>
                  <a:srgbClr val="C00000"/>
                </a:solidFill>
              </a:rPr>
              <a:t>2017</a:t>
            </a:r>
            <a:r>
              <a:rPr kumimoji="1" lang="ja-JP" altLang="en-US" dirty="0">
                <a:solidFill>
                  <a:srgbClr val="C00000"/>
                </a:solidFill>
              </a:rPr>
              <a:t>衆院選　　　</a:t>
            </a:r>
            <a:r>
              <a:rPr kumimoji="1" lang="en-US" altLang="ja-JP" dirty="0">
                <a:solidFill>
                  <a:srgbClr val="C00000"/>
                </a:solidFill>
              </a:rPr>
              <a:t>2016</a:t>
            </a:r>
            <a:r>
              <a:rPr kumimoji="1" lang="ja-JP" altLang="en-US" dirty="0">
                <a:solidFill>
                  <a:srgbClr val="C00000"/>
                </a:solidFill>
              </a:rPr>
              <a:t>参院選</a:t>
            </a:r>
            <a:endParaRPr kumimoji="1" lang="en-US" altLang="ja-JP" dirty="0">
              <a:solidFill>
                <a:srgbClr val="C00000"/>
              </a:solidFill>
            </a:endParaRPr>
          </a:p>
          <a:p>
            <a:pPr marL="0" indent="0">
              <a:buNone/>
            </a:pPr>
            <a:r>
              <a:rPr kumimoji="1" lang="ja-JP" altLang="en-US" sz="2000" dirty="0"/>
              <a:t>　自　民　　　１７７１　　　　　　自　民　　　１８５６　　　　　　自　民　　　２０１１</a:t>
            </a:r>
            <a:endParaRPr kumimoji="1" lang="en-US" altLang="ja-JP" sz="2000" dirty="0"/>
          </a:p>
          <a:p>
            <a:pPr marL="0" indent="0">
              <a:buNone/>
            </a:pPr>
            <a:r>
              <a:rPr kumimoji="1" lang="ja-JP" altLang="en-US" sz="2000" dirty="0"/>
              <a:t>　公　明　　　　６５４　　　　　　公　明　　　　６９８　　　　　　公　明　　　　７５７　　　　　　</a:t>
            </a:r>
            <a:endParaRPr kumimoji="1" lang="en-US" altLang="ja-JP" sz="2000" dirty="0"/>
          </a:p>
          <a:p>
            <a:pPr marL="0" indent="0">
              <a:buNone/>
            </a:pPr>
            <a:r>
              <a:rPr kumimoji="1" lang="ja-JP" altLang="en-US" sz="2000" dirty="0"/>
              <a:t>　維　新　　　　４９１　　　　　　維　新　　　　３３９　　　　　　維　新　　　　５１３</a:t>
            </a:r>
            <a:endParaRPr kumimoji="1" lang="en-US" altLang="ja-JP" sz="2000" dirty="0"/>
          </a:p>
          <a:p>
            <a:pPr marL="0" indent="0">
              <a:buNone/>
            </a:pPr>
            <a:r>
              <a:rPr lang="ja-JP" altLang="en-US" sz="2000" dirty="0"/>
              <a:t>　　　</a:t>
            </a:r>
            <a:r>
              <a:rPr lang="ja-JP" altLang="en-US" sz="2400" dirty="0">
                <a:solidFill>
                  <a:srgbClr val="00B050"/>
                </a:solidFill>
              </a:rPr>
              <a:t>計</a:t>
            </a:r>
            <a:r>
              <a:rPr lang="ja-JP" altLang="en-US" sz="2400" dirty="0"/>
              <a:t>　　</a:t>
            </a:r>
            <a:r>
              <a:rPr lang="ja-JP" altLang="en-US" sz="2400" dirty="0">
                <a:solidFill>
                  <a:srgbClr val="00B050"/>
                </a:solidFill>
              </a:rPr>
              <a:t>２９１６　　　　　　計　　　２８９３　　　　　　計　　３２８１　　</a:t>
            </a:r>
            <a:endParaRPr lang="en-US" altLang="ja-JP" sz="2400" dirty="0">
              <a:solidFill>
                <a:srgbClr val="00B050"/>
              </a:solidFill>
            </a:endParaRPr>
          </a:p>
          <a:p>
            <a:pPr marL="0" indent="0">
              <a:buNone/>
            </a:pPr>
            <a:r>
              <a:rPr kumimoji="1" lang="ja-JP" altLang="en-US" sz="2000" dirty="0"/>
              <a:t>　国　民　　　　３４８　　　　　　希　望　　　　９６８　　　　　　民　進　　　１１７５</a:t>
            </a:r>
            <a:endParaRPr kumimoji="1" lang="en-US" altLang="ja-JP" sz="2000" dirty="0"/>
          </a:p>
          <a:p>
            <a:pPr marL="0" indent="0">
              <a:buNone/>
            </a:pPr>
            <a:r>
              <a:rPr kumimoji="1" lang="ja-JP" altLang="en-US" sz="2000" dirty="0"/>
              <a:t>　れいわ　　　 ２２８　　　　　　　　　　　　　　　　　　　　　　　生　活　　　　１０７　　　　　　</a:t>
            </a:r>
            <a:endParaRPr kumimoji="1" lang="en-US" altLang="ja-JP" sz="2000" dirty="0"/>
          </a:p>
          <a:p>
            <a:pPr marL="0" indent="0">
              <a:buNone/>
            </a:pPr>
            <a:r>
              <a:rPr kumimoji="1" lang="ja-JP" altLang="en-US" sz="2000" dirty="0"/>
              <a:t>　立　憲　　　　７９１　　　　　　立　憲　　　１１０８　　　　　　</a:t>
            </a:r>
            <a:endParaRPr kumimoji="1" lang="en-US" altLang="ja-JP" sz="2000" dirty="0"/>
          </a:p>
          <a:p>
            <a:pPr marL="0" indent="0">
              <a:buNone/>
            </a:pPr>
            <a:r>
              <a:rPr kumimoji="1" lang="ja-JP" altLang="en-US" sz="2000" dirty="0"/>
              <a:t>　共　産　　　　４４８　　　　　　共　産　　　　４４０　　　　　　共　産　　　　６０２</a:t>
            </a:r>
            <a:endParaRPr kumimoji="1" lang="en-US" altLang="ja-JP" sz="2000" dirty="0"/>
          </a:p>
          <a:p>
            <a:pPr marL="0" indent="0">
              <a:buNone/>
            </a:pPr>
            <a:r>
              <a:rPr kumimoji="1" lang="ja-JP" altLang="en-US" sz="2000" dirty="0"/>
              <a:t>　社　民　　　　１０５　　　　　　社　民　　　　　９４　　　　　　社　民　　　　１５３</a:t>
            </a:r>
            <a:endParaRPr kumimoji="1" lang="en-US" altLang="ja-JP" sz="2000" dirty="0"/>
          </a:p>
          <a:p>
            <a:pPr marL="0" indent="0">
              <a:buNone/>
            </a:pPr>
            <a:r>
              <a:rPr kumimoji="1" lang="ja-JP" altLang="en-US" dirty="0"/>
              <a:t>　　</a:t>
            </a:r>
            <a:r>
              <a:rPr kumimoji="1" lang="ja-JP" altLang="en-US" sz="2400" dirty="0">
                <a:solidFill>
                  <a:srgbClr val="C00000"/>
                </a:solidFill>
              </a:rPr>
              <a:t>計　　１９２０　　　　　　計　　　２６１０　　　　　　計　　２０３７</a:t>
            </a:r>
          </a:p>
        </p:txBody>
      </p:sp>
    </p:spTree>
    <p:extLst>
      <p:ext uri="{BB962C8B-B14F-4D97-AF65-F5344CB8AC3E}">
        <p14:creationId xmlns:p14="http://schemas.microsoft.com/office/powerpoint/2010/main" val="3329430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3600" dirty="0"/>
              <a:t>分断の固定化、下がらない内閣支持率</a:t>
            </a:r>
            <a:br>
              <a:rPr kumimoji="1" lang="en-US" altLang="ja-JP" sz="3600" dirty="0"/>
            </a:br>
            <a:r>
              <a:rPr lang="ja-JP" altLang="en-US" sz="3600" dirty="0"/>
              <a:t>低投票率こそが頼みの綱</a:t>
            </a:r>
            <a:endParaRPr kumimoji="1" lang="ja-JP" altLang="en-US" sz="3600" dirty="0"/>
          </a:p>
        </p:txBody>
      </p:sp>
      <p:sp>
        <p:nvSpPr>
          <p:cNvPr id="3" name="コンテンツ プレースホルダー 2"/>
          <p:cNvSpPr>
            <a:spLocks noGrp="1"/>
          </p:cNvSpPr>
          <p:nvPr>
            <p:ph idx="1"/>
          </p:nvPr>
        </p:nvSpPr>
        <p:spPr>
          <a:xfrm>
            <a:off x="566738" y="1628800"/>
            <a:ext cx="4725342" cy="4608512"/>
          </a:xfrm>
        </p:spPr>
        <p:txBody>
          <a:bodyPr/>
          <a:lstStyle/>
          <a:p>
            <a:r>
              <a:rPr kumimoji="1" lang="ja-JP" altLang="en-US" dirty="0"/>
              <a:t>安倍長期政権の下での分断の固定化</a:t>
            </a:r>
            <a:endParaRPr kumimoji="1" lang="en-US" altLang="ja-JP" dirty="0"/>
          </a:p>
          <a:p>
            <a:r>
              <a:rPr lang="ja-JP" altLang="en-US" dirty="0"/>
              <a:t>何があっても離れない安倍支持層</a:t>
            </a:r>
            <a:endParaRPr kumimoji="1" lang="en-US" altLang="ja-JP" dirty="0"/>
          </a:p>
          <a:p>
            <a:r>
              <a:rPr lang="ja-JP" altLang="en-US" dirty="0"/>
              <a:t>下がらない内閣支持率</a:t>
            </a:r>
            <a:endParaRPr lang="en-US" altLang="ja-JP" dirty="0"/>
          </a:p>
          <a:p>
            <a:endParaRPr kumimoji="1" lang="en-US" altLang="ja-JP" dirty="0"/>
          </a:p>
          <a:p>
            <a:r>
              <a:rPr lang="ja-JP" altLang="en-US" dirty="0">
                <a:solidFill>
                  <a:srgbClr val="C00000"/>
                </a:solidFill>
              </a:rPr>
              <a:t>低投票率に助けられ、決して多数派ではない強固な支持層の力で勝利</a:t>
            </a:r>
            <a:endParaRPr kumimoji="1" lang="en-US" altLang="ja-JP" dirty="0">
              <a:solidFill>
                <a:srgbClr val="C00000"/>
              </a:solidFill>
            </a:endParaRPr>
          </a:p>
          <a:p>
            <a:endParaRPr kumimoji="1" lang="ja-JP" altLang="en-US" dirty="0"/>
          </a:p>
        </p:txBody>
      </p:sp>
      <p:sp>
        <p:nvSpPr>
          <p:cNvPr id="4" name="下矢印 3"/>
          <p:cNvSpPr/>
          <p:nvPr/>
        </p:nvSpPr>
        <p:spPr>
          <a:xfrm>
            <a:off x="2123728" y="4221088"/>
            <a:ext cx="1296144" cy="504056"/>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2080" y="1772816"/>
            <a:ext cx="3283594" cy="2032683"/>
          </a:xfrm>
          <a:prstGeom prst="rect">
            <a:avLst/>
          </a:prstGeom>
        </p:spPr>
      </p:pic>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3784" y="3961620"/>
            <a:ext cx="3261890" cy="2131676"/>
          </a:xfrm>
          <a:prstGeom prst="rect">
            <a:avLst/>
          </a:prstGeom>
        </p:spPr>
      </p:pic>
    </p:spTree>
    <p:extLst>
      <p:ext uri="{BB962C8B-B14F-4D97-AF65-F5344CB8AC3E}">
        <p14:creationId xmlns:p14="http://schemas.microsoft.com/office/powerpoint/2010/main" val="90676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6000" dirty="0"/>
              <a:t>政治的激動の時代⑤</a:t>
            </a:r>
          </a:p>
        </p:txBody>
      </p:sp>
      <p:sp>
        <p:nvSpPr>
          <p:cNvPr id="3" name="コンテンツ プレースホルダー 2"/>
          <p:cNvSpPr>
            <a:spLocks noGrp="1"/>
          </p:cNvSpPr>
          <p:nvPr>
            <p:ph idx="1"/>
          </p:nvPr>
        </p:nvSpPr>
        <p:spPr>
          <a:xfrm>
            <a:off x="3635896" y="1752600"/>
            <a:ext cx="4931842" cy="4267200"/>
          </a:xfrm>
        </p:spPr>
        <p:txBody>
          <a:bodyPr/>
          <a:lstStyle/>
          <a:p>
            <a:r>
              <a:rPr kumimoji="1" lang="en-US" altLang="ja-JP" dirty="0"/>
              <a:t>99</a:t>
            </a:r>
            <a:r>
              <a:rPr kumimoji="1" lang="ja-JP" altLang="en-US" dirty="0"/>
              <a:t>％の側の反撃</a:t>
            </a:r>
            <a:endParaRPr kumimoji="1" lang="en-US" altLang="ja-JP" dirty="0"/>
          </a:p>
          <a:p>
            <a:pPr lvl="1"/>
            <a:r>
              <a:rPr lang="ja-JP" altLang="en-US" sz="2400" dirty="0"/>
              <a:t>オキュパイ運動とバーニー・サンダース候補の健闘</a:t>
            </a:r>
            <a:endParaRPr lang="en-US" altLang="ja-JP" sz="2400" dirty="0"/>
          </a:p>
          <a:p>
            <a:pPr lvl="1"/>
            <a:r>
              <a:rPr lang="ja-JP" altLang="en-US" sz="2400" dirty="0"/>
              <a:t>イギリス労働党コービン党首の再選。総選挙での接戦</a:t>
            </a:r>
            <a:endParaRPr lang="en-US" altLang="ja-JP" sz="2400" dirty="0"/>
          </a:p>
          <a:p>
            <a:pPr lvl="1"/>
            <a:r>
              <a:rPr lang="ja-JP" altLang="en-US" sz="2400" dirty="0"/>
              <a:t>スペイン・ポデモスなど新たな民主的政党の台頭</a:t>
            </a:r>
            <a:endParaRPr lang="en-US" altLang="ja-JP" sz="2400" dirty="0"/>
          </a:p>
          <a:p>
            <a:pPr lvl="1"/>
            <a:r>
              <a:rPr lang="ja-JP" altLang="en-US" sz="2400" dirty="0"/>
              <a:t>オーストリア大統領選での中道左派候補の勝利</a:t>
            </a:r>
            <a:endParaRPr lang="en-US" altLang="ja-JP" sz="2400" dirty="0"/>
          </a:p>
          <a:p>
            <a:r>
              <a:rPr lang="ja-JP" altLang="en-US" sz="2800" dirty="0">
                <a:solidFill>
                  <a:srgbClr val="C00000"/>
                </a:solidFill>
              </a:rPr>
              <a:t>キーワードは「真実」「寛容」</a:t>
            </a:r>
            <a:endParaRPr lang="en-US" altLang="ja-JP" sz="2800" dirty="0">
              <a:solidFill>
                <a:srgbClr val="C00000"/>
              </a:solidFill>
            </a:endParaRPr>
          </a:p>
          <a:p>
            <a:endParaRPr kumimoji="1" lang="ja-JP" altLang="en-US"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752600"/>
            <a:ext cx="2880320" cy="1701188"/>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6680" y="3209567"/>
            <a:ext cx="2374096" cy="1534621"/>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68" y="4499967"/>
            <a:ext cx="2880320" cy="1597131"/>
          </a:xfrm>
          <a:prstGeom prst="rect">
            <a:avLst/>
          </a:prstGeom>
        </p:spPr>
      </p:pic>
    </p:spTree>
    <p:extLst>
      <p:ext uri="{BB962C8B-B14F-4D97-AF65-F5344CB8AC3E}">
        <p14:creationId xmlns:p14="http://schemas.microsoft.com/office/powerpoint/2010/main" val="213744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6000" dirty="0"/>
              <a:t>政治的激動の時代⑥</a:t>
            </a:r>
          </a:p>
        </p:txBody>
      </p:sp>
      <p:sp>
        <p:nvSpPr>
          <p:cNvPr id="7" name="コンテンツ プレースホルダー 6"/>
          <p:cNvSpPr>
            <a:spLocks noGrp="1"/>
          </p:cNvSpPr>
          <p:nvPr>
            <p:ph idx="1"/>
          </p:nvPr>
        </p:nvSpPr>
        <p:spPr>
          <a:xfrm>
            <a:off x="566738" y="1752600"/>
            <a:ext cx="8001000" cy="2468488"/>
          </a:xfrm>
        </p:spPr>
        <p:txBody>
          <a:bodyPr/>
          <a:lstStyle/>
          <a:p>
            <a:r>
              <a:rPr lang="ja-JP" altLang="en-US" dirty="0"/>
              <a:t>安倍暴走政権の「戦争する国づくり」に抗して</a:t>
            </a:r>
            <a:endParaRPr lang="en-US" altLang="ja-JP" dirty="0"/>
          </a:p>
          <a:p>
            <a:pPr lvl="1"/>
            <a:r>
              <a:rPr lang="ja-JP" altLang="en-US" dirty="0"/>
              <a:t>立憲主義・民主主義・平和主義・個人の尊厳</a:t>
            </a:r>
            <a:endParaRPr lang="en-US" altLang="ja-JP" dirty="0"/>
          </a:p>
          <a:p>
            <a:pPr lvl="1"/>
            <a:r>
              <a:rPr lang="en-US" altLang="ja-JP" dirty="0"/>
              <a:t>SEALDs</a:t>
            </a:r>
            <a:r>
              <a:rPr lang="ja-JP" altLang="en-US" dirty="0" err="1"/>
              <a:t>、</a:t>
            </a:r>
            <a:r>
              <a:rPr lang="ja-JP" altLang="en-US" dirty="0"/>
              <a:t>ママの会など市民連合の声に応えて</a:t>
            </a:r>
            <a:endParaRPr lang="en-US" altLang="ja-JP" dirty="0"/>
          </a:p>
          <a:p>
            <a:pPr lvl="1"/>
            <a:r>
              <a:rPr lang="ja-JP" altLang="en-US" dirty="0"/>
              <a:t>「市民と野党との共闘」と野党統一候補</a:t>
            </a:r>
            <a:endParaRPr lang="en-US" altLang="ja-JP" dirty="0"/>
          </a:p>
          <a:p>
            <a:r>
              <a:rPr lang="ja-JP" altLang="en-US" dirty="0"/>
              <a:t>野党連合政権の展望の下に</a:t>
            </a:r>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4293096"/>
            <a:ext cx="7776864" cy="2052729"/>
          </a:xfrm>
          <a:prstGeom prst="rect">
            <a:avLst/>
          </a:prstGeom>
        </p:spPr>
      </p:pic>
    </p:spTree>
    <p:extLst>
      <p:ext uri="{BB962C8B-B14F-4D97-AF65-F5344CB8AC3E}">
        <p14:creationId xmlns:p14="http://schemas.microsoft.com/office/powerpoint/2010/main" val="107803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ircle(in)">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circle(in)">
                                      <p:cBhvr>
                                        <p:cTn id="12" dur="2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circle(in)">
                                      <p:cBhvr>
                                        <p:cTn id="17" dur="20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circle(in)">
                                      <p:cBhvr>
                                        <p:cTn id="22" dur="20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circle(in)">
                                      <p:cBhvr>
                                        <p:cTn id="27" dur="20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759176-1B77-4D1F-B101-CE5D575BFAA8}"/>
              </a:ext>
            </a:extLst>
          </p:cNvPr>
          <p:cNvSpPr>
            <a:spLocks noGrp="1"/>
          </p:cNvSpPr>
          <p:nvPr>
            <p:ph type="title"/>
          </p:nvPr>
        </p:nvSpPr>
        <p:spPr/>
        <p:txBody>
          <a:bodyPr/>
          <a:lstStyle/>
          <a:p>
            <a:r>
              <a:rPr lang="ja-JP" altLang="en-US" sz="4800" dirty="0"/>
              <a:t>②</a:t>
            </a:r>
            <a:r>
              <a:rPr lang="ja-JP" altLang="ja-JP" sz="4800" dirty="0"/>
              <a:t>人間の尊厳・個人の尊厳</a:t>
            </a:r>
            <a:endParaRPr kumimoji="1" lang="ja-JP" altLang="en-US" sz="4800" dirty="0"/>
          </a:p>
        </p:txBody>
      </p:sp>
      <p:sp>
        <p:nvSpPr>
          <p:cNvPr id="3" name="コンテンツ プレースホルダー 2">
            <a:extLst>
              <a:ext uri="{FF2B5EF4-FFF2-40B4-BE49-F238E27FC236}">
                <a16:creationId xmlns:a16="http://schemas.microsoft.com/office/drawing/2014/main" id="{57C000FD-9E91-4D7E-8512-A3FE76855D72}"/>
              </a:ext>
            </a:extLst>
          </p:cNvPr>
          <p:cNvSpPr>
            <a:spLocks noGrp="1"/>
          </p:cNvSpPr>
          <p:nvPr>
            <p:ph idx="1"/>
          </p:nvPr>
        </p:nvSpPr>
        <p:spPr>
          <a:xfrm>
            <a:off x="574675" y="1628800"/>
            <a:ext cx="5805462" cy="4536504"/>
          </a:xfrm>
        </p:spPr>
        <p:txBody>
          <a:bodyPr/>
          <a:lstStyle/>
          <a:p>
            <a:r>
              <a:rPr lang="ja-JP" altLang="en-US" sz="2400" dirty="0"/>
              <a:t>世界中の人びとが死の恐怖に直面</a:t>
            </a:r>
            <a:endParaRPr lang="en-US" altLang="ja-JP" sz="2400" dirty="0"/>
          </a:p>
          <a:p>
            <a:r>
              <a:rPr lang="ja-JP" altLang="en-US" sz="2400" dirty="0"/>
              <a:t>生命の尊さ、大切さをあらためて実感</a:t>
            </a:r>
            <a:endParaRPr lang="en-US" altLang="ja-JP" sz="2400" dirty="0"/>
          </a:p>
          <a:p>
            <a:r>
              <a:rPr lang="ja-JP" altLang="ja-JP" sz="2400" dirty="0"/>
              <a:t>人間として死ぬこと・人間らしく生きること</a:t>
            </a:r>
          </a:p>
          <a:p>
            <a:r>
              <a:rPr lang="ja-JP" altLang="ja-JP" sz="2400" dirty="0"/>
              <a:t>新型コロナウィルス感染死者数</a:t>
            </a:r>
            <a:r>
              <a:rPr lang="en-US" altLang="ja-JP" sz="2400" dirty="0"/>
              <a:t>―40</a:t>
            </a:r>
            <a:r>
              <a:rPr lang="ja-JP" altLang="ja-JP" sz="2400" dirty="0"/>
              <a:t>万超。世界を襲う感染死への恐怖</a:t>
            </a:r>
          </a:p>
          <a:p>
            <a:r>
              <a:rPr lang="ja-JP" altLang="ja-JP" sz="2400" dirty="0"/>
              <a:t>家族にも看取られず、埋葬も追いつかず</a:t>
            </a:r>
          </a:p>
          <a:p>
            <a:r>
              <a:rPr lang="ja-JP" altLang="ja-JP" sz="2400" dirty="0"/>
              <a:t>感染を免れても、経済的死が</a:t>
            </a:r>
            <a:r>
              <a:rPr lang="en-US" altLang="ja-JP" sz="2400" dirty="0"/>
              <a:t>―</a:t>
            </a:r>
            <a:r>
              <a:rPr lang="ja-JP" altLang="ja-JP" sz="2400" dirty="0"/>
              <a:t>失業・廃業・倒産・破産・自死</a:t>
            </a:r>
          </a:p>
          <a:p>
            <a:r>
              <a:rPr lang="ja-JP" altLang="ja-JP" sz="2400" dirty="0"/>
              <a:t>世界が人間の尊厳・個人の尊厳に目覚めつつある</a:t>
            </a:r>
          </a:p>
          <a:p>
            <a:endParaRPr kumimoji="1" lang="ja-JP" altLang="en-US" dirty="0"/>
          </a:p>
        </p:txBody>
      </p:sp>
      <p:pic>
        <p:nvPicPr>
          <p:cNvPr id="5" name="図 4">
            <a:extLst>
              <a:ext uri="{FF2B5EF4-FFF2-40B4-BE49-F238E27FC236}">
                <a16:creationId xmlns:a16="http://schemas.microsoft.com/office/drawing/2014/main" id="{19BBCB91-01BD-48B4-BFC8-3BC2CA4166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4706" y="4051884"/>
            <a:ext cx="2553544" cy="1708906"/>
          </a:xfrm>
          <a:prstGeom prst="rect">
            <a:avLst/>
          </a:prstGeom>
        </p:spPr>
      </p:pic>
      <p:pic>
        <p:nvPicPr>
          <p:cNvPr id="7" name="図 6">
            <a:extLst>
              <a:ext uri="{FF2B5EF4-FFF2-40B4-BE49-F238E27FC236}">
                <a16:creationId xmlns:a16="http://schemas.microsoft.com/office/drawing/2014/main" id="{9B915957-365E-4C70-97FA-AC5B19799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8184" y="1910800"/>
            <a:ext cx="2554634" cy="1790631"/>
          </a:xfrm>
          <a:prstGeom prst="rect">
            <a:avLst/>
          </a:prstGeom>
        </p:spPr>
      </p:pic>
    </p:spTree>
    <p:extLst>
      <p:ext uri="{BB962C8B-B14F-4D97-AF65-F5344CB8AC3E}">
        <p14:creationId xmlns:p14="http://schemas.microsoft.com/office/powerpoint/2010/main" val="271339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552" y="332656"/>
            <a:ext cx="8001000" cy="1216025"/>
          </a:xfrm>
        </p:spPr>
        <p:txBody>
          <a:bodyPr/>
          <a:lstStyle/>
          <a:p>
            <a:r>
              <a:rPr kumimoji="1" lang="en-US" altLang="ja-JP" sz="4000" dirty="0"/>
              <a:t>32</a:t>
            </a:r>
            <a:r>
              <a:rPr kumimoji="1" lang="ja-JP" altLang="en-US" sz="4000" dirty="0"/>
              <a:t>の</a:t>
            </a:r>
            <a:r>
              <a:rPr kumimoji="1" lang="en-US" altLang="ja-JP" sz="4000" dirty="0"/>
              <a:t>1</a:t>
            </a:r>
            <a:r>
              <a:rPr kumimoji="1" lang="ja-JP" altLang="en-US" sz="4000" dirty="0"/>
              <a:t>人区すべてで野党統一候補</a:t>
            </a:r>
          </a:p>
        </p:txBody>
      </p:sp>
      <p:pic>
        <p:nvPicPr>
          <p:cNvPr id="3074" name="Picture 2" descr="http://cdn.mainichi.jp/vol1/2016/05/21/20160521k0000m010137000p/7.jp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715764"/>
            <a:ext cx="3206736" cy="42484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jxwiipuuaq_cw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79" y="2016150"/>
            <a:ext cx="5314273" cy="3645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2848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sz="4800" dirty="0"/>
              <a:t>野党統一候補は</a:t>
            </a:r>
            <a:r>
              <a:rPr lang="en-US" altLang="ja-JP" sz="4800" dirty="0"/>
              <a:t>11</a:t>
            </a:r>
            <a:r>
              <a:rPr lang="ja-JP" altLang="en-US" sz="4800" dirty="0"/>
              <a:t>勝</a:t>
            </a:r>
            <a:r>
              <a:rPr lang="en-US" altLang="ja-JP" sz="4800" dirty="0"/>
              <a:t>21</a:t>
            </a:r>
            <a:r>
              <a:rPr lang="ja-JP" altLang="en-US" sz="4800" dirty="0"/>
              <a:t>敗①</a:t>
            </a:r>
            <a:endParaRPr kumimoji="1" lang="ja-JP" altLang="en-US" sz="4800" dirty="0"/>
          </a:p>
        </p:txBody>
      </p:sp>
      <p:pic>
        <p:nvPicPr>
          <p:cNvPr id="1026" name="Picture 2" descr="C:\Users\TOMIDA KOUJI\Desktop\タスク\2016-07-12 00.46.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772816"/>
            <a:ext cx="3940553" cy="43084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TOMIDA KOUJI\Desktop\タスク\2016-07-12 00.30.4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2833" y="1772816"/>
            <a:ext cx="4210256" cy="43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40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4800" dirty="0"/>
              <a:t>野党統一候補は</a:t>
            </a:r>
            <a:r>
              <a:rPr lang="en-US" altLang="ja-JP" sz="4800" dirty="0"/>
              <a:t>11</a:t>
            </a:r>
            <a:r>
              <a:rPr lang="ja-JP" altLang="en-US" sz="4800" dirty="0"/>
              <a:t>勝</a:t>
            </a:r>
            <a:r>
              <a:rPr lang="en-US" altLang="ja-JP" sz="4800" dirty="0"/>
              <a:t>21</a:t>
            </a:r>
            <a:r>
              <a:rPr lang="ja-JP" altLang="en-US" sz="4800" dirty="0"/>
              <a:t>敗②</a:t>
            </a:r>
            <a:endParaRPr kumimoji="1" lang="ja-JP" altLang="en-US" sz="4800" dirty="0"/>
          </a:p>
        </p:txBody>
      </p:sp>
      <p:pic>
        <p:nvPicPr>
          <p:cNvPr id="2050" name="Picture 2" descr="C:\Users\TOMIDA KOUJI\Desktop\タスク\2016-07-12 17.45.4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2120" y="1772816"/>
            <a:ext cx="2871374" cy="432057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TOMIDA KOUJI\Desktop\タスク\2016-07-12 17.51.4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772816"/>
            <a:ext cx="4392488" cy="7471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8216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6000" dirty="0"/>
              <a:t>民進解党→「希望」合流</a:t>
            </a:r>
          </a:p>
        </p:txBody>
      </p:sp>
      <p:sp>
        <p:nvSpPr>
          <p:cNvPr id="3" name="コンテンツ プレースホルダー 2"/>
          <p:cNvSpPr>
            <a:spLocks noGrp="1"/>
          </p:cNvSpPr>
          <p:nvPr>
            <p:ph idx="1"/>
          </p:nvPr>
        </p:nvSpPr>
        <p:spPr>
          <a:xfrm>
            <a:off x="574675" y="1718828"/>
            <a:ext cx="8001000" cy="1008784"/>
          </a:xfrm>
        </p:spPr>
        <p:txBody>
          <a:bodyPr/>
          <a:lstStyle/>
          <a:p>
            <a:r>
              <a:rPr kumimoji="1" lang="en-US" altLang="ja-JP" dirty="0"/>
              <a:t>2</a:t>
            </a:r>
            <a:r>
              <a:rPr kumimoji="1" lang="ja-JP" altLang="en-US" dirty="0"/>
              <a:t>年間におよぶ市民と野党の共闘の努力は、前原氏の裏切りで一瞬にして瓦解？</a:t>
            </a:r>
          </a:p>
        </p:txBody>
      </p:sp>
      <p:pic>
        <p:nvPicPr>
          <p:cNvPr id="3074" name="Picture 2" descr="https://cdn.mainichi.jp/vol1/2017/09/27/20170927k0000e010252000p/7.jp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802778"/>
            <a:ext cx="2331874" cy="333429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　民進党の両院議員総会であいさつする前原代表＝２８日午後、東京・永田町の党本部"/>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9605" y="2845832"/>
            <a:ext cx="2087700" cy="2396594"/>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www.sankei.com/images/news/160607/wst1606070039-p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9570" y="2845832"/>
            <a:ext cx="1842225" cy="273597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njpn.net/wp-content/uploads/2017/07/ozawaichirou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8104" y="3933055"/>
            <a:ext cx="1442795" cy="2164193"/>
          </a:xfrm>
          <a:prstGeom prst="rect">
            <a:avLst/>
          </a:prstGeom>
          <a:noFill/>
          <a:extLst>
            <a:ext uri="{909E8E84-426E-40DD-AFC4-6F175D3DCCD1}">
              <a14:hiddenFill xmlns:a14="http://schemas.microsoft.com/office/drawing/2010/main">
                <a:solidFill>
                  <a:srgbClr val="FFFFFF"/>
                </a:solidFill>
              </a14:hiddenFill>
            </a:ext>
          </a:extLst>
        </p:spPr>
      </p:pic>
      <p:sp>
        <p:nvSpPr>
          <p:cNvPr id="4" name="ストライプ矢印 3"/>
          <p:cNvSpPr/>
          <p:nvPr/>
        </p:nvSpPr>
        <p:spPr>
          <a:xfrm rot="8897306">
            <a:off x="2746637" y="4335538"/>
            <a:ext cx="1728192" cy="1820640"/>
          </a:xfrm>
          <a:prstGeom prst="stripedRightArrow">
            <a:avLst>
              <a:gd name="adj1" fmla="val 60242"/>
              <a:gd name="adj2" fmla="val 5000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0719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animEffect transition="in" filter="wipe(down)">
                                      <p:cBhvr>
                                        <p:cTn id="12" dur="500"/>
                                        <p:tgtEl>
                                          <p:spTgt spid="307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82"/>
                                        </p:tgtEl>
                                        <p:attrNameLst>
                                          <p:attrName>style.visibility</p:attrName>
                                        </p:attrNameLst>
                                      </p:cBhvr>
                                      <p:to>
                                        <p:strVal val="visible"/>
                                      </p:to>
                                    </p:set>
                                    <p:animEffect transition="in" filter="wipe(down)">
                                      <p:cBhvr>
                                        <p:cTn id="17" dur="500"/>
                                        <p:tgtEl>
                                          <p:spTgt spid="308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084"/>
                                        </p:tgtEl>
                                        <p:attrNameLst>
                                          <p:attrName>style.visibility</p:attrName>
                                        </p:attrNameLst>
                                      </p:cBhvr>
                                      <p:to>
                                        <p:strVal val="visible"/>
                                      </p:to>
                                    </p:set>
                                    <p:animEffect transition="in" filter="wipe(down)">
                                      <p:cBhvr>
                                        <p:cTn id="22" dur="500"/>
                                        <p:tgtEl>
                                          <p:spTgt spid="308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barn(inVertical)">
                                      <p:cBhvr>
                                        <p:cTn id="2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7200" dirty="0"/>
              <a:t>「排除いたします</a:t>
            </a:r>
            <a:r>
              <a:rPr kumimoji="1" lang="en-US" altLang="ja-JP" sz="7200" dirty="0"/>
              <a:t>…</a:t>
            </a:r>
            <a:r>
              <a:rPr kumimoji="1" lang="ja-JP" altLang="en-US" sz="7200" dirty="0"/>
              <a:t>」</a:t>
            </a:r>
          </a:p>
        </p:txBody>
      </p:sp>
      <p:sp>
        <p:nvSpPr>
          <p:cNvPr id="3" name="コンテンツ プレースホルダー 2"/>
          <p:cNvSpPr>
            <a:spLocks noGrp="1"/>
          </p:cNvSpPr>
          <p:nvPr>
            <p:ph idx="1"/>
          </p:nvPr>
        </p:nvSpPr>
        <p:spPr>
          <a:xfrm>
            <a:off x="574675" y="1700808"/>
            <a:ext cx="8001000" cy="913621"/>
          </a:xfrm>
        </p:spPr>
        <p:txBody>
          <a:bodyPr/>
          <a:lstStyle/>
          <a:p>
            <a:r>
              <a:rPr kumimoji="1" lang="ja-JP" altLang="en-US" sz="2400" dirty="0"/>
              <a:t>「寛容な改革保守」のはずが</a:t>
            </a:r>
            <a:r>
              <a:rPr kumimoji="1" lang="en-US" altLang="ja-JP" sz="2400" dirty="0"/>
              <a:t>…</a:t>
            </a:r>
          </a:p>
          <a:p>
            <a:r>
              <a:rPr kumimoji="1" lang="ja-JP" altLang="en-US" sz="2400" dirty="0">
                <a:solidFill>
                  <a:srgbClr val="C00000"/>
                </a:solidFill>
              </a:rPr>
              <a:t>「不寛容なポピュリストの」本性が顕わに</a:t>
            </a:r>
          </a:p>
        </p:txBody>
      </p:sp>
      <p:pic>
        <p:nvPicPr>
          <p:cNvPr id="6146" name="Picture 2" descr="https://pbs.twimg.com/media/DMGj49mV4AANf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614429"/>
            <a:ext cx="7200800" cy="3478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4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down)">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立憲民主党」の画像検索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150" y="692696"/>
            <a:ext cx="8407264" cy="5616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83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wipe(down)">
                                      <p:cBhvr>
                                        <p:cTn id="7"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共産党が</a:t>
            </a:r>
            <a:r>
              <a:rPr kumimoji="1" lang="en-US" altLang="ja-JP" dirty="0"/>
              <a:t>67</a:t>
            </a:r>
            <a:r>
              <a:rPr kumimoji="1" lang="ja-JP" altLang="en-US" dirty="0"/>
              <a:t>選挙区で候補取り下げ、</a:t>
            </a:r>
            <a:r>
              <a:rPr kumimoji="1" lang="en-US" altLang="ja-JP" dirty="0"/>
              <a:t>249</a:t>
            </a:r>
            <a:r>
              <a:rPr kumimoji="1" lang="ja-JP" altLang="en-US" dirty="0"/>
              <a:t>選挙区で立憲野党候補一本化</a:t>
            </a:r>
          </a:p>
        </p:txBody>
      </p:sp>
      <p:pic>
        <p:nvPicPr>
          <p:cNvPr id="4098" name="Picture 2" descr="「野党　候補者一本化」の画像検索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521" y="1772816"/>
            <a:ext cx="7875919" cy="43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3149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4400" dirty="0"/>
              <a:t>まるでオセロゲームのように展開した総選挙</a:t>
            </a:r>
          </a:p>
        </p:txBody>
      </p:sp>
      <p:sp>
        <p:nvSpPr>
          <p:cNvPr id="3" name="コンテンツ プレースホルダー 2"/>
          <p:cNvSpPr>
            <a:spLocks noGrp="1"/>
          </p:cNvSpPr>
          <p:nvPr>
            <p:ph idx="1"/>
          </p:nvPr>
        </p:nvSpPr>
        <p:spPr>
          <a:xfrm>
            <a:off x="3262627" y="1628800"/>
            <a:ext cx="5305111" cy="4536504"/>
          </a:xfrm>
        </p:spPr>
        <p:txBody>
          <a:bodyPr/>
          <a:lstStyle/>
          <a:p>
            <a:r>
              <a:rPr kumimoji="1" lang="ja-JP" altLang="en-US" dirty="0"/>
              <a:t>一面白が覆うかに見えた盤面が、前原の裏切りで、一瞬にして一面真っ黒に</a:t>
            </a:r>
            <a:endParaRPr kumimoji="1" lang="en-US" altLang="ja-JP" dirty="0"/>
          </a:p>
          <a:p>
            <a:r>
              <a:rPr lang="ja-JP" altLang="en-US" dirty="0"/>
              <a:t>しかし、「排除」の一言で、盤面につぎつぎと白が復活</a:t>
            </a:r>
            <a:endParaRPr lang="en-US" altLang="ja-JP" dirty="0"/>
          </a:p>
          <a:p>
            <a:r>
              <a:rPr kumimoji="1" lang="ja-JP" altLang="en-US" dirty="0"/>
              <a:t>決して「諦めない市民」と共・社が隅を死守していたから</a:t>
            </a:r>
            <a:endParaRPr kumimoji="1" lang="en-US" altLang="ja-JP" dirty="0"/>
          </a:p>
          <a:p>
            <a:r>
              <a:rPr lang="ja-JP" altLang="en-US" dirty="0">
                <a:solidFill>
                  <a:srgbClr val="C00000"/>
                </a:solidFill>
              </a:rPr>
              <a:t>形勢逆転のキーワードは</a:t>
            </a:r>
            <a:r>
              <a:rPr lang="en-US" altLang="ja-JP" dirty="0">
                <a:solidFill>
                  <a:srgbClr val="C00000"/>
                </a:solidFill>
              </a:rPr>
              <a:t>…</a:t>
            </a:r>
          </a:p>
          <a:p>
            <a:pPr marL="0" indent="0">
              <a:buNone/>
            </a:pPr>
            <a:r>
              <a:rPr kumimoji="1" lang="ja-JP" altLang="en-US" dirty="0">
                <a:solidFill>
                  <a:srgbClr val="C00000"/>
                </a:solidFill>
              </a:rPr>
              <a:t>　</a:t>
            </a:r>
            <a:r>
              <a:rPr kumimoji="1" lang="ja-JP" altLang="en-US" dirty="0">
                <a:solidFill>
                  <a:srgbClr val="0C9619"/>
                </a:solidFill>
              </a:rPr>
              <a:t>　「排除」と「寛容」</a:t>
            </a:r>
          </a:p>
        </p:txBody>
      </p:sp>
      <p:pic>
        <p:nvPicPr>
          <p:cNvPr id="5122" name="Picture 2" descr="「オセロゲーム」の画像検索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745694">
            <a:off x="729934" y="3024039"/>
            <a:ext cx="2304256" cy="23042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　民進党の両院議員総会であいさつする前原代表＝２８日午後、東京・永田町の党本部"/>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501" y="1848203"/>
            <a:ext cx="1237171" cy="14202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cdn.mainichi.jp/vol1/2017/09/27/20170927k0000e010252000p/7.jpg?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96407" y="1848204"/>
            <a:ext cx="993246" cy="14202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www.sankei.com/images/news/151220/plt1512200033-p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726" y="4749542"/>
            <a:ext cx="1945388" cy="1157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14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barn(inVertical)">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barn(inVertical)">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barn(inVertical)">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barn(inVertical)">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barn(inVertical)">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cdn.mainichi.jp/vol1/2018/04/14/20180414hpj00m040003000q/9.jp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00808"/>
            <a:ext cx="7920880" cy="4397529"/>
          </a:xfrm>
          <a:prstGeom prst="rect">
            <a:avLst/>
          </a:prstGeom>
          <a:noFill/>
          <a:extLst>
            <a:ext uri="{909E8E84-426E-40DD-AFC4-6F175D3DCCD1}">
              <a14:hiddenFill xmlns:a14="http://schemas.microsoft.com/office/drawing/2010/main">
                <a:solidFill>
                  <a:srgbClr val="FFFFFF"/>
                </a:solidFill>
              </a14:hiddenFill>
            </a:ext>
          </a:extLst>
        </p:spPr>
      </p:pic>
      <p:sp>
        <p:nvSpPr>
          <p:cNvPr id="6" name="タイトル 5"/>
          <p:cNvSpPr>
            <a:spLocks noGrp="1"/>
          </p:cNvSpPr>
          <p:nvPr>
            <p:ph type="title"/>
          </p:nvPr>
        </p:nvSpPr>
        <p:spPr/>
        <p:txBody>
          <a:bodyPr/>
          <a:lstStyle/>
          <a:p>
            <a:r>
              <a:rPr kumimoji="1" lang="ja-JP" altLang="en-US" dirty="0"/>
              <a:t>データ捏造、決裁文書改竄、イラク日報隠蔽、毎月</a:t>
            </a:r>
            <a:r>
              <a:rPr lang="ja-JP" altLang="en-US" dirty="0"/>
              <a:t>勤労統計不正</a:t>
            </a:r>
            <a:r>
              <a:rPr kumimoji="1" lang="en-US" altLang="ja-JP" dirty="0"/>
              <a:t>…</a:t>
            </a:r>
            <a:endParaRPr kumimoji="1" lang="ja-JP" altLang="en-US" dirty="0"/>
          </a:p>
        </p:txBody>
      </p:sp>
    </p:spTree>
    <p:extLst>
      <p:ext uri="{BB962C8B-B14F-4D97-AF65-F5344CB8AC3E}">
        <p14:creationId xmlns:p14="http://schemas.microsoft.com/office/powerpoint/2010/main" val="2764554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03448" y="404664"/>
            <a:ext cx="8001000" cy="1216025"/>
          </a:xfrm>
        </p:spPr>
        <p:txBody>
          <a:bodyPr/>
          <a:lstStyle/>
          <a:p>
            <a:r>
              <a:rPr kumimoji="1" lang="ja-JP" altLang="en-US" sz="4400" dirty="0"/>
              <a:t>市民連合と立憲</a:t>
            </a:r>
            <a:r>
              <a:rPr kumimoji="1" lang="en-US" altLang="ja-JP" sz="4400" dirty="0"/>
              <a:t>5</a:t>
            </a:r>
            <a:r>
              <a:rPr kumimoji="1" lang="ja-JP" altLang="en-US" sz="4400" dirty="0"/>
              <a:t>野党が</a:t>
            </a:r>
            <a:br>
              <a:rPr kumimoji="1" lang="en-US" altLang="ja-JP" sz="4400" dirty="0"/>
            </a:br>
            <a:r>
              <a:rPr lang="ja-JP" altLang="en-US" sz="4400" dirty="0"/>
              <a:t>共通政策で合意</a:t>
            </a:r>
            <a:endParaRPr kumimoji="1" lang="ja-JP" altLang="en-US" sz="4400" dirty="0"/>
          </a:p>
        </p:txBody>
      </p:sp>
      <p:pic>
        <p:nvPicPr>
          <p:cNvPr id="2050" name="Picture 2" descr="ãéåçµ±ä¸åè£ãã®ç»åæ¤ç´¢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723969"/>
            <a:ext cx="7920880" cy="43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577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4B3BF5-CC47-4F79-AAD0-EF973C25CD28}"/>
              </a:ext>
            </a:extLst>
          </p:cNvPr>
          <p:cNvSpPr>
            <a:spLocks noGrp="1"/>
          </p:cNvSpPr>
          <p:nvPr>
            <p:ph type="title"/>
          </p:nvPr>
        </p:nvSpPr>
        <p:spPr/>
        <p:txBody>
          <a:bodyPr/>
          <a:lstStyle/>
          <a:p>
            <a:r>
              <a:rPr lang="ja-JP" altLang="en-US" sz="4800" dirty="0"/>
              <a:t>③</a:t>
            </a:r>
            <a:r>
              <a:rPr lang="ja-JP" altLang="ja-JP" sz="4800" dirty="0"/>
              <a:t>貧困・格差・差別・分断</a:t>
            </a:r>
            <a:endParaRPr kumimoji="1" lang="ja-JP" altLang="en-US" sz="4800" dirty="0"/>
          </a:p>
        </p:txBody>
      </p:sp>
      <p:sp>
        <p:nvSpPr>
          <p:cNvPr id="3" name="コンテンツ プレースホルダー 2">
            <a:extLst>
              <a:ext uri="{FF2B5EF4-FFF2-40B4-BE49-F238E27FC236}">
                <a16:creationId xmlns:a16="http://schemas.microsoft.com/office/drawing/2014/main" id="{9F26AC6B-9E35-48A6-9A52-741713A396B1}"/>
              </a:ext>
            </a:extLst>
          </p:cNvPr>
          <p:cNvSpPr>
            <a:spLocks noGrp="1"/>
          </p:cNvSpPr>
          <p:nvPr>
            <p:ph idx="1"/>
          </p:nvPr>
        </p:nvSpPr>
        <p:spPr>
          <a:xfrm>
            <a:off x="2555776" y="1700808"/>
            <a:ext cx="6016724" cy="4392488"/>
          </a:xfrm>
        </p:spPr>
        <p:txBody>
          <a:bodyPr/>
          <a:lstStyle/>
          <a:p>
            <a:r>
              <a:rPr lang="ja-JP" altLang="ja-JP" sz="1600" dirty="0"/>
              <a:t>新型コロナウィルス感染症は、貧困と格差の存在を浮き彫りに</a:t>
            </a:r>
          </a:p>
          <a:p>
            <a:r>
              <a:rPr lang="ja-JP" altLang="ja-JP" sz="1600" dirty="0"/>
              <a:t>ウィルスは人々を平等に襲わない</a:t>
            </a:r>
          </a:p>
          <a:p>
            <a:r>
              <a:rPr lang="ja-JP" altLang="ja-JP" sz="1600" dirty="0"/>
              <a:t>米国では、白人・黒人・ヒスパニックで死者数・致死率に大きな差</a:t>
            </a:r>
          </a:p>
          <a:p>
            <a:r>
              <a:rPr lang="ja-JP" altLang="ja-JP" sz="1600" dirty="0"/>
              <a:t>医療費負担。エッセンシャルワーカー。</a:t>
            </a:r>
          </a:p>
          <a:p>
            <a:r>
              <a:rPr lang="ja-JP" altLang="ja-JP" sz="1600" dirty="0"/>
              <a:t>ロックダウン・休業要請の影響</a:t>
            </a:r>
            <a:endParaRPr lang="en-US" altLang="ja-JP" sz="1600" dirty="0"/>
          </a:p>
          <a:p>
            <a:pPr marL="471487" lvl="1" indent="0">
              <a:buNone/>
            </a:pPr>
            <a:r>
              <a:rPr lang="ja-JP" altLang="ja-JP" sz="1600" dirty="0"/>
              <a:t>大企業／非正規労働者／学生／ネットカフェ難民</a:t>
            </a:r>
          </a:p>
          <a:p>
            <a:r>
              <a:rPr lang="ja-JP" altLang="ja-JP" sz="1600" dirty="0"/>
              <a:t>しかし、新型コロナウィルスは、格差・分断を超えて感染する</a:t>
            </a:r>
          </a:p>
          <a:p>
            <a:pPr marL="471487" lvl="1" indent="0">
              <a:buNone/>
            </a:pPr>
            <a:r>
              <a:rPr lang="ja-JP" altLang="ja-JP" sz="1600" dirty="0"/>
              <a:t>貧困層・黒人に感染が広がれ</a:t>
            </a:r>
            <a:r>
              <a:rPr lang="ja-JP" altLang="en-US" sz="1600" dirty="0"/>
              <a:t>ば、</a:t>
            </a:r>
            <a:r>
              <a:rPr lang="ja-JP" altLang="ja-JP" sz="1600" dirty="0"/>
              <a:t>富裕層・白人にも感染が</a:t>
            </a:r>
          </a:p>
          <a:p>
            <a:r>
              <a:rPr lang="ja-JP" altLang="ja-JP" sz="1600" dirty="0"/>
              <a:t>感染を収束させるためには、貧困・格差・差別・分断の解消が不可避</a:t>
            </a:r>
          </a:p>
          <a:p>
            <a:r>
              <a:rPr lang="ja-JP" altLang="ja-JP" sz="1600" dirty="0"/>
              <a:t>にもかかわらず、感染拡大防止に失敗した政権は、さらなる分断を煽って批判を回避</a:t>
            </a:r>
          </a:p>
          <a:p>
            <a:r>
              <a:rPr lang="ja-JP" altLang="ja-JP" sz="1600" dirty="0"/>
              <a:t>差別と分断に訴える政権への批判が高まりつつある</a:t>
            </a:r>
            <a:endParaRPr lang="en-US" altLang="ja-JP" sz="1600" dirty="0"/>
          </a:p>
          <a:p>
            <a:r>
              <a:rPr lang="en-US" altLang="ja-JP" sz="1600" dirty="0">
                <a:solidFill>
                  <a:srgbClr val="C00000"/>
                </a:solidFill>
              </a:rPr>
              <a:t>Black Lives Matter</a:t>
            </a:r>
            <a:r>
              <a:rPr lang="ja-JP" altLang="en-US" sz="1600" dirty="0">
                <a:solidFill>
                  <a:srgbClr val="C00000"/>
                </a:solidFill>
              </a:rPr>
              <a:t>運動</a:t>
            </a:r>
            <a:r>
              <a:rPr lang="ja-JP" altLang="en-US" sz="1600" dirty="0"/>
              <a:t>の空前の広がり</a:t>
            </a:r>
            <a:endParaRPr lang="ja-JP" altLang="ja-JP" sz="1600" dirty="0"/>
          </a:p>
          <a:p>
            <a:endParaRPr kumimoji="1" lang="ja-JP" altLang="en-US" sz="1600" dirty="0"/>
          </a:p>
        </p:txBody>
      </p:sp>
      <p:pic>
        <p:nvPicPr>
          <p:cNvPr id="5" name="図 4">
            <a:extLst>
              <a:ext uri="{FF2B5EF4-FFF2-40B4-BE49-F238E27FC236}">
                <a16:creationId xmlns:a16="http://schemas.microsoft.com/office/drawing/2014/main" id="{EE077E13-A85E-44B0-B0AF-601751DF06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37838" y="1842264"/>
            <a:ext cx="2017938" cy="1312448"/>
          </a:xfrm>
          <a:prstGeom prst="rect">
            <a:avLst/>
          </a:prstGeom>
        </p:spPr>
      </p:pic>
      <p:pic>
        <p:nvPicPr>
          <p:cNvPr id="7" name="図 6">
            <a:extLst>
              <a:ext uri="{FF2B5EF4-FFF2-40B4-BE49-F238E27FC236}">
                <a16:creationId xmlns:a16="http://schemas.microsoft.com/office/drawing/2014/main" id="{23AF9785-840C-4522-90C5-AAFBD72FE2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487" y="3284857"/>
            <a:ext cx="2009289" cy="1212356"/>
          </a:xfrm>
          <a:prstGeom prst="rect">
            <a:avLst/>
          </a:prstGeom>
        </p:spPr>
      </p:pic>
      <p:pic>
        <p:nvPicPr>
          <p:cNvPr id="9" name="図 8">
            <a:extLst>
              <a:ext uri="{FF2B5EF4-FFF2-40B4-BE49-F238E27FC236}">
                <a16:creationId xmlns:a16="http://schemas.microsoft.com/office/drawing/2014/main" id="{B57C39BE-917C-46C7-8980-644318F55D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841" y="4677196"/>
            <a:ext cx="2049057" cy="1366038"/>
          </a:xfrm>
          <a:prstGeom prst="rect">
            <a:avLst/>
          </a:prstGeom>
        </p:spPr>
      </p:pic>
    </p:spTree>
    <p:extLst>
      <p:ext uri="{BB962C8B-B14F-4D97-AF65-F5344CB8AC3E}">
        <p14:creationId xmlns:p14="http://schemas.microsoft.com/office/powerpoint/2010/main" val="55270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down)">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ipe(down)">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wipe(down)">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wipe(down)">
                                      <p:cBhvr>
                                        <p:cTn id="6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TOMIDA KOUJI\Dropbox\Camera Uploads\2019-06-14 23.31.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61569"/>
            <a:ext cx="8208912" cy="6084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5645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1560" y="404664"/>
            <a:ext cx="8001000" cy="1216025"/>
          </a:xfrm>
        </p:spPr>
        <p:txBody>
          <a:bodyPr/>
          <a:lstStyle/>
          <a:p>
            <a:r>
              <a:rPr kumimoji="1" lang="en-US" altLang="ja-JP" sz="4400" dirty="0"/>
              <a:t>2019</a:t>
            </a:r>
            <a:r>
              <a:rPr kumimoji="1" lang="ja-JP" altLang="en-US" sz="4400" dirty="0"/>
              <a:t>年参院選</a:t>
            </a:r>
            <a:br>
              <a:rPr kumimoji="1" lang="en-US" altLang="ja-JP" sz="4400" dirty="0"/>
            </a:br>
            <a:r>
              <a:rPr kumimoji="1" lang="ja-JP" altLang="en-US" sz="4400" dirty="0"/>
              <a:t>野党統一候補は</a:t>
            </a:r>
            <a:r>
              <a:rPr kumimoji="1" lang="en-US" altLang="ja-JP" sz="4400" dirty="0"/>
              <a:t>10</a:t>
            </a:r>
            <a:r>
              <a:rPr kumimoji="1" lang="ja-JP" altLang="en-US" sz="4400" dirty="0"/>
              <a:t>勝</a:t>
            </a:r>
            <a:r>
              <a:rPr kumimoji="1" lang="en-US" altLang="ja-JP" sz="4400" dirty="0"/>
              <a:t>22</a:t>
            </a:r>
            <a:r>
              <a:rPr kumimoji="1" lang="ja-JP" altLang="en-US" sz="4400" dirty="0"/>
              <a:t>敗</a:t>
            </a: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772816"/>
            <a:ext cx="8001000" cy="4320480"/>
          </a:xfrm>
          <a:prstGeom prst="rect">
            <a:avLst/>
          </a:prstGeom>
        </p:spPr>
      </p:pic>
    </p:spTree>
    <p:extLst>
      <p:ext uri="{BB962C8B-B14F-4D97-AF65-F5344CB8AC3E}">
        <p14:creationId xmlns:p14="http://schemas.microsoft.com/office/powerpoint/2010/main" val="8868408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4675" y="404664"/>
            <a:ext cx="8001000" cy="1216025"/>
          </a:xfrm>
        </p:spPr>
        <p:txBody>
          <a:bodyPr/>
          <a:lstStyle/>
          <a:p>
            <a:r>
              <a:rPr kumimoji="1" lang="en-US" altLang="ja-JP" sz="4400" dirty="0"/>
              <a:t>2019</a:t>
            </a:r>
            <a:r>
              <a:rPr kumimoji="1" lang="ja-JP" altLang="en-US" sz="4400" dirty="0"/>
              <a:t>年参院選</a:t>
            </a:r>
            <a:br>
              <a:rPr kumimoji="1" lang="en-US" altLang="ja-JP" sz="4400" dirty="0"/>
            </a:br>
            <a:r>
              <a:rPr kumimoji="1" lang="ja-JP" altLang="en-US" sz="4400" dirty="0"/>
              <a:t>改憲勢力</a:t>
            </a:r>
            <a:r>
              <a:rPr kumimoji="1" lang="en-US" altLang="ja-JP" sz="4400" dirty="0"/>
              <a:t>3</a:t>
            </a:r>
            <a:r>
              <a:rPr kumimoji="1" lang="ja-JP" altLang="en-US" sz="4400" dirty="0"/>
              <a:t>分の</a:t>
            </a:r>
            <a:r>
              <a:rPr kumimoji="1" lang="en-US" altLang="ja-JP" sz="4400" dirty="0"/>
              <a:t>2</a:t>
            </a:r>
            <a:r>
              <a:rPr kumimoji="1" lang="ja-JP" altLang="en-US" sz="4400" dirty="0"/>
              <a:t>にとどかず</a:t>
            </a: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675" y="1700808"/>
            <a:ext cx="8001000" cy="4392488"/>
          </a:xfrm>
          <a:prstGeom prst="rect">
            <a:avLst/>
          </a:prstGeom>
        </p:spPr>
      </p:pic>
    </p:spTree>
    <p:extLst>
      <p:ext uri="{BB962C8B-B14F-4D97-AF65-F5344CB8AC3E}">
        <p14:creationId xmlns:p14="http://schemas.microsoft.com/office/powerpoint/2010/main" val="32943016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588646" y="404664"/>
            <a:ext cx="8001000" cy="1216025"/>
          </a:xfrm>
        </p:spPr>
        <p:txBody>
          <a:bodyPr/>
          <a:lstStyle/>
          <a:p>
            <a:r>
              <a:rPr kumimoji="1" lang="en-US" altLang="ja-JP" sz="4400" dirty="0"/>
              <a:t>2019</a:t>
            </a:r>
            <a:r>
              <a:rPr kumimoji="1" lang="ja-JP" altLang="en-US" sz="4400" dirty="0"/>
              <a:t>年参院選野党統一候補</a:t>
            </a:r>
            <a:br>
              <a:rPr kumimoji="1" lang="en-US" altLang="ja-JP" sz="4400" dirty="0"/>
            </a:br>
            <a:r>
              <a:rPr kumimoji="1" lang="ja-JP" altLang="en-US" sz="4400" dirty="0"/>
              <a:t>共闘効果は健在</a:t>
            </a:r>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243" y="1772816"/>
            <a:ext cx="7919691" cy="4248472"/>
          </a:xfrm>
          <a:prstGeom prst="rect">
            <a:avLst/>
          </a:prstGeom>
        </p:spPr>
      </p:pic>
    </p:spTree>
    <p:extLst>
      <p:ext uri="{BB962C8B-B14F-4D97-AF65-F5344CB8AC3E}">
        <p14:creationId xmlns:p14="http://schemas.microsoft.com/office/powerpoint/2010/main" val="31975207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4400" dirty="0"/>
              <a:t>史上２番目の低投票率</a:t>
            </a:r>
            <a:r>
              <a:rPr kumimoji="1" lang="en-US" altLang="ja-JP" sz="4400" dirty="0"/>
              <a:t>48.80%</a:t>
            </a:r>
            <a:br>
              <a:rPr kumimoji="1" lang="en-US" altLang="ja-JP" sz="4400" dirty="0"/>
            </a:br>
            <a:r>
              <a:rPr kumimoji="1" lang="ja-JP" altLang="en-US" sz="4400" dirty="0"/>
              <a:t>大量棄権層に希望の灯は</a:t>
            </a:r>
            <a:r>
              <a:rPr kumimoji="1" lang="en-US" altLang="ja-JP" sz="4400" dirty="0"/>
              <a:t>…</a:t>
            </a:r>
            <a:endParaRPr kumimoji="1" lang="ja-JP" altLang="en-US" sz="4400" dirty="0"/>
          </a:p>
        </p:txBody>
      </p:sp>
      <p:sp>
        <p:nvSpPr>
          <p:cNvPr id="4" name="コンテンツ プレースホルダー 3"/>
          <p:cNvSpPr>
            <a:spLocks noGrp="1"/>
          </p:cNvSpPr>
          <p:nvPr>
            <p:ph idx="1"/>
          </p:nvPr>
        </p:nvSpPr>
        <p:spPr>
          <a:xfrm>
            <a:off x="3995936" y="1752600"/>
            <a:ext cx="4571802" cy="4267200"/>
          </a:xfrm>
        </p:spPr>
        <p:txBody>
          <a:bodyPr/>
          <a:lstStyle/>
          <a:p>
            <a:r>
              <a:rPr kumimoji="1" lang="ja-JP" altLang="en-US" sz="2800" dirty="0"/>
              <a:t>全体の投票率は</a:t>
            </a:r>
            <a:r>
              <a:rPr kumimoji="1" lang="en-US" altLang="ja-JP" sz="2800" dirty="0"/>
              <a:t>48.80%</a:t>
            </a:r>
          </a:p>
          <a:p>
            <a:r>
              <a:rPr kumimoji="1" lang="ja-JP" altLang="en-US" sz="2800" dirty="0"/>
              <a:t>しかし、野党統一候補が勝った選挙区では</a:t>
            </a:r>
            <a:r>
              <a:rPr kumimoji="1" lang="en-US" altLang="ja-JP" sz="2800" dirty="0"/>
              <a:t>…</a:t>
            </a:r>
          </a:p>
          <a:p>
            <a:pPr marL="0" indent="0" algn="r">
              <a:buNone/>
            </a:pPr>
            <a:r>
              <a:rPr kumimoji="1" lang="ja-JP" altLang="en-US" sz="2800" dirty="0">
                <a:solidFill>
                  <a:srgbClr val="C00000"/>
                </a:solidFill>
              </a:rPr>
              <a:t>岩手</a:t>
            </a:r>
            <a:r>
              <a:rPr kumimoji="1" lang="en-US" altLang="ja-JP" sz="2800" dirty="0">
                <a:solidFill>
                  <a:srgbClr val="C00000"/>
                </a:solidFill>
              </a:rPr>
              <a:t>56.6%</a:t>
            </a:r>
            <a:r>
              <a:rPr kumimoji="1" lang="ja-JP" altLang="en-US" sz="2800" dirty="0">
                <a:solidFill>
                  <a:srgbClr val="C00000"/>
                </a:solidFill>
              </a:rPr>
              <a:t>　長野</a:t>
            </a:r>
            <a:r>
              <a:rPr kumimoji="1" lang="en-US" altLang="ja-JP" sz="2800" dirty="0">
                <a:solidFill>
                  <a:srgbClr val="C00000"/>
                </a:solidFill>
              </a:rPr>
              <a:t>54.3</a:t>
            </a:r>
            <a:r>
              <a:rPr kumimoji="1" lang="ja-JP" altLang="en-US" sz="2800" dirty="0">
                <a:solidFill>
                  <a:srgbClr val="C00000"/>
                </a:solidFill>
              </a:rPr>
              <a:t>％</a:t>
            </a:r>
            <a:r>
              <a:rPr lang="en-US" altLang="ja-JP" sz="2800" dirty="0">
                <a:solidFill>
                  <a:srgbClr val="C00000"/>
                </a:solidFill>
              </a:rPr>
              <a:t>   </a:t>
            </a:r>
          </a:p>
          <a:p>
            <a:pPr marL="0" indent="0" algn="r">
              <a:buNone/>
            </a:pPr>
            <a:r>
              <a:rPr kumimoji="1" lang="en-US" altLang="ja-JP" sz="2800" dirty="0">
                <a:solidFill>
                  <a:srgbClr val="C00000"/>
                </a:solidFill>
              </a:rPr>
              <a:t>  </a:t>
            </a:r>
            <a:r>
              <a:rPr kumimoji="1" lang="ja-JP" altLang="en-US" sz="2800" dirty="0">
                <a:solidFill>
                  <a:srgbClr val="C00000"/>
                </a:solidFill>
              </a:rPr>
              <a:t>宮城</a:t>
            </a:r>
            <a:r>
              <a:rPr kumimoji="1" lang="en-US" altLang="ja-JP" sz="2800" dirty="0">
                <a:solidFill>
                  <a:srgbClr val="C00000"/>
                </a:solidFill>
              </a:rPr>
              <a:t>51.2</a:t>
            </a:r>
            <a:r>
              <a:rPr kumimoji="1" lang="ja-JP" altLang="en-US" sz="2800" dirty="0">
                <a:solidFill>
                  <a:srgbClr val="C00000"/>
                </a:solidFill>
              </a:rPr>
              <a:t>％</a:t>
            </a:r>
            <a:r>
              <a:rPr kumimoji="1" lang="en-US" altLang="ja-JP" sz="2800" dirty="0">
                <a:solidFill>
                  <a:srgbClr val="C00000"/>
                </a:solidFill>
              </a:rPr>
              <a:t>  </a:t>
            </a:r>
            <a:r>
              <a:rPr kumimoji="1" lang="ja-JP" altLang="en-US" sz="2800" dirty="0">
                <a:solidFill>
                  <a:srgbClr val="C00000"/>
                </a:solidFill>
              </a:rPr>
              <a:t>滋賀</a:t>
            </a:r>
            <a:r>
              <a:rPr kumimoji="1" lang="en-US" altLang="ja-JP" sz="2800" dirty="0">
                <a:solidFill>
                  <a:srgbClr val="C00000"/>
                </a:solidFill>
              </a:rPr>
              <a:t>52.0%</a:t>
            </a:r>
            <a:r>
              <a:rPr kumimoji="1" lang="ja-JP" altLang="en-US" sz="2800" dirty="0">
                <a:solidFill>
                  <a:srgbClr val="C00000"/>
                </a:solidFill>
              </a:rPr>
              <a:t>　　　秋田</a:t>
            </a:r>
            <a:r>
              <a:rPr kumimoji="1" lang="en-US" altLang="ja-JP" sz="2800" dirty="0">
                <a:solidFill>
                  <a:srgbClr val="C00000"/>
                </a:solidFill>
              </a:rPr>
              <a:t>56.3%</a:t>
            </a:r>
            <a:r>
              <a:rPr kumimoji="1" lang="ja-JP" altLang="en-US" sz="2800" dirty="0">
                <a:solidFill>
                  <a:srgbClr val="C00000"/>
                </a:solidFill>
              </a:rPr>
              <a:t>　愛媛</a:t>
            </a:r>
            <a:r>
              <a:rPr kumimoji="1" lang="en-US" altLang="ja-JP" sz="2800" dirty="0">
                <a:solidFill>
                  <a:srgbClr val="C00000"/>
                </a:solidFill>
              </a:rPr>
              <a:t>52.4%</a:t>
            </a:r>
            <a:r>
              <a:rPr kumimoji="1" lang="ja-JP" altLang="en-US" sz="2800" dirty="0">
                <a:solidFill>
                  <a:srgbClr val="C00000"/>
                </a:solidFill>
              </a:rPr>
              <a:t>山形</a:t>
            </a:r>
            <a:r>
              <a:rPr kumimoji="1" lang="en-US" altLang="ja-JP" sz="2800" dirty="0">
                <a:solidFill>
                  <a:srgbClr val="C00000"/>
                </a:solidFill>
              </a:rPr>
              <a:t>60.7%</a:t>
            </a:r>
            <a:r>
              <a:rPr kumimoji="1" lang="ja-JP" altLang="en-US" sz="2800" dirty="0">
                <a:solidFill>
                  <a:srgbClr val="C00000"/>
                </a:solidFill>
              </a:rPr>
              <a:t>　大分</a:t>
            </a:r>
            <a:r>
              <a:rPr kumimoji="1" lang="en-US" altLang="ja-JP" sz="2800" dirty="0">
                <a:solidFill>
                  <a:srgbClr val="C00000"/>
                </a:solidFill>
              </a:rPr>
              <a:t>50.6</a:t>
            </a:r>
            <a:r>
              <a:rPr kumimoji="1" lang="ja-JP" altLang="en-US" sz="2800" dirty="0">
                <a:solidFill>
                  <a:srgbClr val="C00000"/>
                </a:solidFill>
              </a:rPr>
              <a:t>％</a:t>
            </a:r>
            <a:endParaRPr lang="en-US" altLang="ja-JP" sz="2800" dirty="0">
              <a:solidFill>
                <a:srgbClr val="C00000"/>
              </a:solidFill>
            </a:endParaRPr>
          </a:p>
          <a:p>
            <a:pPr marL="0" indent="0" algn="r">
              <a:buNone/>
            </a:pPr>
            <a:r>
              <a:rPr kumimoji="1" lang="ja-JP" altLang="en-US" sz="2800" dirty="0">
                <a:solidFill>
                  <a:srgbClr val="C00000"/>
                </a:solidFill>
              </a:rPr>
              <a:t>新潟</a:t>
            </a:r>
            <a:r>
              <a:rPr kumimoji="1" lang="en-US" altLang="ja-JP" sz="2800" dirty="0">
                <a:solidFill>
                  <a:srgbClr val="C00000"/>
                </a:solidFill>
              </a:rPr>
              <a:t>55.3%</a:t>
            </a:r>
            <a:r>
              <a:rPr kumimoji="1" lang="ja-JP" altLang="en-US" sz="2800" dirty="0">
                <a:solidFill>
                  <a:srgbClr val="C00000"/>
                </a:solidFill>
              </a:rPr>
              <a:t>　沖縄</a:t>
            </a:r>
            <a:r>
              <a:rPr kumimoji="1" lang="en-US" altLang="ja-JP" sz="2800" dirty="0">
                <a:solidFill>
                  <a:srgbClr val="C00000"/>
                </a:solidFill>
              </a:rPr>
              <a:t>49.0%</a:t>
            </a:r>
          </a:p>
          <a:p>
            <a:r>
              <a:rPr kumimoji="1" lang="ja-JP" altLang="en-US" sz="2800" dirty="0">
                <a:solidFill>
                  <a:srgbClr val="0070C0"/>
                </a:solidFill>
              </a:rPr>
              <a:t>大量棄権層の一部が動く</a:t>
            </a:r>
          </a:p>
        </p:txBody>
      </p:sp>
      <p:pic>
        <p:nvPicPr>
          <p:cNvPr id="3" name="図 2"/>
          <p:cNvPicPr>
            <a:picLocks noChangeAspect="1"/>
          </p:cNvPicPr>
          <p:nvPr/>
        </p:nvPicPr>
        <p:blipFill>
          <a:blip r:embed="rId2"/>
          <a:stretch>
            <a:fillRect/>
          </a:stretch>
        </p:blipFill>
        <p:spPr>
          <a:xfrm>
            <a:off x="661641" y="1772816"/>
            <a:ext cx="3262287" cy="4332608"/>
          </a:xfrm>
          <a:prstGeom prst="rect">
            <a:avLst/>
          </a:prstGeom>
        </p:spPr>
      </p:pic>
    </p:spTree>
    <p:extLst>
      <p:ext uri="{BB962C8B-B14F-4D97-AF65-F5344CB8AC3E}">
        <p14:creationId xmlns:p14="http://schemas.microsoft.com/office/powerpoint/2010/main" val="161141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down)">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6000" dirty="0"/>
              <a:t>新潟のように闘えば</a:t>
            </a:r>
            <a:r>
              <a:rPr kumimoji="1" lang="en-US" altLang="ja-JP" sz="6000" dirty="0"/>
              <a:t>…</a:t>
            </a:r>
            <a:endParaRPr kumimoji="1" lang="ja-JP" altLang="en-US" sz="6000" dirty="0"/>
          </a:p>
        </p:txBody>
      </p:sp>
      <p:sp>
        <p:nvSpPr>
          <p:cNvPr id="3" name="コンテンツ プレースホルダー 2"/>
          <p:cNvSpPr>
            <a:spLocks noGrp="1"/>
          </p:cNvSpPr>
          <p:nvPr>
            <p:ph idx="1"/>
          </p:nvPr>
        </p:nvSpPr>
        <p:spPr>
          <a:xfrm>
            <a:off x="3412190" y="1719614"/>
            <a:ext cx="5299564" cy="4426884"/>
          </a:xfrm>
        </p:spPr>
        <p:txBody>
          <a:bodyPr/>
          <a:lstStyle/>
          <a:p>
            <a:r>
              <a:rPr lang="ja-JP" altLang="en-US" dirty="0"/>
              <a:t>６選挙区の内、５選挙区で野党候補が一本化</a:t>
            </a:r>
            <a:endParaRPr lang="en-US" altLang="ja-JP" dirty="0"/>
          </a:p>
          <a:p>
            <a:r>
              <a:rPr kumimoji="1" lang="ja-JP" altLang="en-US" dirty="0"/>
              <a:t>投票率は</a:t>
            </a:r>
            <a:r>
              <a:rPr lang="en-US" altLang="ja-JP" dirty="0">
                <a:solidFill>
                  <a:srgbClr val="C00000"/>
                </a:solidFill>
              </a:rPr>
              <a:t>62.56</a:t>
            </a:r>
            <a:r>
              <a:rPr lang="ja-JP" altLang="en-US" dirty="0">
                <a:solidFill>
                  <a:srgbClr val="C00000"/>
                </a:solidFill>
              </a:rPr>
              <a:t>％</a:t>
            </a:r>
            <a:r>
              <a:rPr lang="ja-JP" altLang="en-US" dirty="0"/>
              <a:t>（前回</a:t>
            </a:r>
            <a:r>
              <a:rPr lang="en-US" altLang="ja-JP" dirty="0"/>
              <a:t>52.71</a:t>
            </a:r>
            <a:r>
              <a:rPr lang="ja-JP" altLang="en-US" dirty="0"/>
              <a:t>％）から</a:t>
            </a:r>
            <a:r>
              <a:rPr lang="en-US" altLang="ja-JP" dirty="0">
                <a:solidFill>
                  <a:srgbClr val="C00000"/>
                </a:solidFill>
              </a:rPr>
              <a:t>10</a:t>
            </a:r>
            <a:r>
              <a:rPr lang="ja-JP" altLang="en-US" dirty="0">
                <a:solidFill>
                  <a:srgbClr val="C00000"/>
                </a:solidFill>
              </a:rPr>
              <a:t>％</a:t>
            </a:r>
            <a:r>
              <a:rPr lang="ja-JP" altLang="en-US" dirty="0"/>
              <a:t>上昇</a:t>
            </a:r>
            <a:endParaRPr lang="en-US" altLang="ja-JP" dirty="0"/>
          </a:p>
          <a:p>
            <a:r>
              <a:rPr kumimoji="1" lang="ja-JP" altLang="en-US" dirty="0">
                <a:solidFill>
                  <a:srgbClr val="C00000"/>
                </a:solidFill>
              </a:rPr>
              <a:t>１区、</a:t>
            </a:r>
            <a:r>
              <a:rPr kumimoji="1" lang="en-US" altLang="ja-JP" dirty="0">
                <a:solidFill>
                  <a:srgbClr val="C00000"/>
                </a:solidFill>
              </a:rPr>
              <a:t>2</a:t>
            </a:r>
            <a:r>
              <a:rPr kumimoji="1" lang="ja-JP" altLang="en-US" dirty="0">
                <a:solidFill>
                  <a:srgbClr val="C00000"/>
                </a:solidFill>
              </a:rPr>
              <a:t>区、</a:t>
            </a:r>
            <a:r>
              <a:rPr kumimoji="1" lang="en-US" altLang="ja-JP" dirty="0">
                <a:solidFill>
                  <a:srgbClr val="C00000"/>
                </a:solidFill>
              </a:rPr>
              <a:t>3</a:t>
            </a:r>
            <a:r>
              <a:rPr kumimoji="1" lang="ja-JP" altLang="en-US" dirty="0">
                <a:solidFill>
                  <a:srgbClr val="C00000"/>
                </a:solidFill>
              </a:rPr>
              <a:t>区、</a:t>
            </a:r>
            <a:r>
              <a:rPr kumimoji="1" lang="en-US" altLang="ja-JP" dirty="0">
                <a:solidFill>
                  <a:srgbClr val="C00000"/>
                </a:solidFill>
              </a:rPr>
              <a:t>4</a:t>
            </a:r>
            <a:r>
              <a:rPr kumimoji="1" lang="ja-JP" altLang="en-US" dirty="0">
                <a:solidFill>
                  <a:srgbClr val="C00000"/>
                </a:solidFill>
              </a:rPr>
              <a:t>区で野党候補が当選。</a:t>
            </a:r>
            <a:r>
              <a:rPr kumimoji="1" lang="en-US" altLang="ja-JP" dirty="0">
                <a:solidFill>
                  <a:srgbClr val="C00000"/>
                </a:solidFill>
              </a:rPr>
              <a:t>5</a:t>
            </a:r>
            <a:r>
              <a:rPr kumimoji="1" lang="ja-JP" altLang="en-US" dirty="0">
                <a:solidFill>
                  <a:srgbClr val="C00000"/>
                </a:solidFill>
              </a:rPr>
              <a:t>区は元知事に</a:t>
            </a:r>
            <a:r>
              <a:rPr kumimoji="1" lang="en-US" altLang="ja-JP" dirty="0">
                <a:solidFill>
                  <a:srgbClr val="C00000"/>
                </a:solidFill>
              </a:rPr>
              <a:t>10,000</a:t>
            </a:r>
            <a:r>
              <a:rPr kumimoji="1" lang="ja-JP" altLang="en-US" dirty="0">
                <a:solidFill>
                  <a:srgbClr val="C00000"/>
                </a:solidFill>
              </a:rPr>
              <a:t>票差、</a:t>
            </a:r>
            <a:r>
              <a:rPr kumimoji="1" lang="en-US" altLang="ja-JP" dirty="0">
                <a:solidFill>
                  <a:srgbClr val="C00000"/>
                </a:solidFill>
              </a:rPr>
              <a:t>6</a:t>
            </a:r>
            <a:r>
              <a:rPr kumimoji="1" lang="ja-JP" altLang="en-US" dirty="0">
                <a:solidFill>
                  <a:srgbClr val="C00000"/>
                </a:solidFill>
              </a:rPr>
              <a:t>区は</a:t>
            </a:r>
            <a:r>
              <a:rPr kumimoji="1" lang="en-US" altLang="ja-JP" dirty="0">
                <a:solidFill>
                  <a:srgbClr val="C00000"/>
                </a:solidFill>
              </a:rPr>
              <a:t>2000</a:t>
            </a:r>
            <a:r>
              <a:rPr kumimoji="1" lang="ja-JP" altLang="en-US" dirty="0">
                <a:solidFill>
                  <a:srgbClr val="C00000"/>
                </a:solidFill>
              </a:rPr>
              <a:t>票差に肉薄。</a:t>
            </a:r>
            <a:endParaRPr kumimoji="1" lang="en-US" altLang="ja-JP" dirty="0">
              <a:solidFill>
                <a:srgbClr val="C00000"/>
              </a:solidFill>
            </a:endParaRPr>
          </a:p>
          <a:p>
            <a:r>
              <a:rPr kumimoji="1" lang="ja-JP" altLang="en-US" dirty="0"/>
              <a:t>新潟の経験を全国に</a:t>
            </a:r>
            <a:r>
              <a:rPr kumimoji="1" lang="en-US" altLang="ja-JP" dirty="0"/>
              <a:t>…</a:t>
            </a:r>
            <a:endParaRPr kumimoji="1" lang="ja-JP" altLang="en-US" dirty="0"/>
          </a:p>
        </p:txBody>
      </p:sp>
      <p:pic>
        <p:nvPicPr>
          <p:cNvPr id="1026" name="Picture 2" descr="写真"/>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7" y="1844824"/>
            <a:ext cx="2728623" cy="417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28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投票から遠ざかっている人びとに</a:t>
            </a:r>
            <a:br>
              <a:rPr kumimoji="1" lang="en-US" altLang="ja-JP" dirty="0"/>
            </a:br>
            <a:r>
              <a:rPr kumimoji="1" lang="ja-JP" altLang="en-US" dirty="0"/>
              <a:t>投票所に足を向けてもらうには？</a:t>
            </a:r>
          </a:p>
        </p:txBody>
      </p:sp>
      <p:sp>
        <p:nvSpPr>
          <p:cNvPr id="3" name="コンテンツ プレースホルダー 2"/>
          <p:cNvSpPr>
            <a:spLocks noGrp="1"/>
          </p:cNvSpPr>
          <p:nvPr>
            <p:ph idx="1"/>
          </p:nvPr>
        </p:nvSpPr>
        <p:spPr>
          <a:xfrm>
            <a:off x="3068145" y="1628800"/>
            <a:ext cx="5659858" cy="4536504"/>
          </a:xfrm>
        </p:spPr>
        <p:txBody>
          <a:bodyPr/>
          <a:lstStyle/>
          <a:p>
            <a:r>
              <a:rPr kumimoji="1" lang="ja-JP" altLang="en-US" sz="2400" dirty="0">
                <a:solidFill>
                  <a:srgbClr val="C00000"/>
                </a:solidFill>
              </a:rPr>
              <a:t>２割＝</a:t>
            </a:r>
            <a:r>
              <a:rPr kumimoji="1" lang="en-US" altLang="ja-JP" sz="2400" dirty="0">
                <a:solidFill>
                  <a:srgbClr val="C00000"/>
                </a:solidFill>
              </a:rPr>
              <a:t>2,000</a:t>
            </a:r>
            <a:r>
              <a:rPr kumimoji="1" lang="ja-JP" altLang="en-US" sz="2400" dirty="0">
                <a:solidFill>
                  <a:srgbClr val="C00000"/>
                </a:solidFill>
              </a:rPr>
              <a:t>万の大量棄権層</a:t>
            </a:r>
            <a:endParaRPr kumimoji="1" lang="en-US" altLang="ja-JP" sz="2400" dirty="0">
              <a:solidFill>
                <a:srgbClr val="C00000"/>
              </a:solidFill>
            </a:endParaRPr>
          </a:p>
          <a:p>
            <a:pPr lvl="1"/>
            <a:r>
              <a:rPr lang="en-US" altLang="ja-JP" sz="2400" dirty="0"/>
              <a:t>2009</a:t>
            </a:r>
            <a:r>
              <a:rPr lang="ja-JP" altLang="en-US" sz="2400" dirty="0"/>
              <a:t>年総選挙（投票率</a:t>
            </a:r>
            <a:r>
              <a:rPr lang="en-US" altLang="ja-JP" sz="2400" dirty="0"/>
              <a:t>69%</a:t>
            </a:r>
            <a:r>
              <a:rPr lang="ja-JP" altLang="en-US" sz="2400" dirty="0"/>
              <a:t>）で民主党に投票。政権交代を実現。</a:t>
            </a:r>
            <a:endParaRPr lang="en-US" altLang="ja-JP" sz="2400" dirty="0"/>
          </a:p>
          <a:p>
            <a:pPr lvl="1"/>
            <a:r>
              <a:rPr kumimoji="1" lang="ja-JP" altLang="en-US" sz="2400" dirty="0"/>
              <a:t>民主党政権に失望。棄権へ</a:t>
            </a:r>
            <a:endParaRPr kumimoji="1" lang="en-US" altLang="ja-JP" sz="2400" dirty="0"/>
          </a:p>
          <a:p>
            <a:pPr lvl="1"/>
            <a:r>
              <a:rPr lang="ja-JP" altLang="en-US" sz="2400" dirty="0">
                <a:solidFill>
                  <a:srgbClr val="00B050"/>
                </a:solidFill>
              </a:rPr>
              <a:t>政治に失望した人々に希望の灯をいかにして点すか？</a:t>
            </a:r>
            <a:endParaRPr lang="en-US" altLang="ja-JP" sz="2400" dirty="0">
              <a:solidFill>
                <a:srgbClr val="00B050"/>
              </a:solidFill>
            </a:endParaRPr>
          </a:p>
          <a:p>
            <a:r>
              <a:rPr kumimoji="1" lang="ja-JP" altLang="en-US" sz="2400" dirty="0">
                <a:solidFill>
                  <a:srgbClr val="C00000"/>
                </a:solidFill>
              </a:rPr>
              <a:t>３割＝</a:t>
            </a:r>
            <a:r>
              <a:rPr kumimoji="1" lang="en-US" altLang="ja-JP" sz="2400" dirty="0">
                <a:solidFill>
                  <a:srgbClr val="C00000"/>
                </a:solidFill>
              </a:rPr>
              <a:t>3,000</a:t>
            </a:r>
            <a:r>
              <a:rPr kumimoji="1" lang="ja-JP" altLang="en-US" sz="2400" dirty="0">
                <a:solidFill>
                  <a:srgbClr val="C00000"/>
                </a:solidFill>
              </a:rPr>
              <a:t>万の無関心層</a:t>
            </a:r>
            <a:endParaRPr kumimoji="1" lang="en-US" altLang="ja-JP" sz="2400" dirty="0">
              <a:solidFill>
                <a:srgbClr val="C00000"/>
              </a:solidFill>
            </a:endParaRPr>
          </a:p>
          <a:p>
            <a:pPr lvl="1"/>
            <a:r>
              <a:rPr lang="ja-JP" altLang="en-US" sz="2400" dirty="0"/>
              <a:t>そのうちの何割かは、政治に関心を持つ余裕さえ奪われ、明日の暮らしに常に不安を抱いている人びと</a:t>
            </a:r>
            <a:endParaRPr lang="en-US" altLang="ja-JP" sz="2400" dirty="0"/>
          </a:p>
          <a:p>
            <a:pPr lvl="1"/>
            <a:r>
              <a:rPr kumimoji="1" lang="ja-JP" altLang="en-US" sz="2400" dirty="0">
                <a:solidFill>
                  <a:srgbClr val="00B050"/>
                </a:solidFill>
              </a:rPr>
              <a:t>生き</a:t>
            </a:r>
            <a:r>
              <a:rPr lang="ja-JP" altLang="en-US" sz="2400" dirty="0">
                <a:solidFill>
                  <a:srgbClr val="00B050"/>
                </a:solidFill>
              </a:rPr>
              <a:t>づらさに寄り添う政治の必要</a:t>
            </a:r>
            <a:endParaRPr kumimoji="1" lang="ja-JP" altLang="en-US" sz="2400" dirty="0">
              <a:solidFill>
                <a:srgbClr val="00B050"/>
              </a:solidFill>
            </a:endParaRPr>
          </a:p>
        </p:txBody>
      </p:sp>
      <p:sp>
        <p:nvSpPr>
          <p:cNvPr id="4" name="正方形/長方形 3"/>
          <p:cNvSpPr/>
          <p:nvPr/>
        </p:nvSpPr>
        <p:spPr>
          <a:xfrm>
            <a:off x="619874" y="1917155"/>
            <a:ext cx="2448271" cy="1152128"/>
          </a:xfrm>
          <a:prstGeom prst="rect">
            <a:avLst/>
          </a:prstGeom>
          <a:solidFill>
            <a:srgbClr val="0070C0"/>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t>30</a:t>
            </a:r>
            <a:r>
              <a:rPr kumimoji="1" lang="ja-JP" altLang="en-US" b="1" dirty="0"/>
              <a:t>％自公維に投票</a:t>
            </a:r>
          </a:p>
        </p:txBody>
      </p:sp>
      <p:sp>
        <p:nvSpPr>
          <p:cNvPr id="5" name="正方形/長方形 4"/>
          <p:cNvSpPr/>
          <p:nvPr/>
        </p:nvSpPr>
        <p:spPr>
          <a:xfrm>
            <a:off x="619874" y="3104964"/>
            <a:ext cx="2448271" cy="792088"/>
          </a:xfrm>
          <a:prstGeom prst="rect">
            <a:avLst/>
          </a:prstGeom>
          <a:solidFill>
            <a:srgbClr val="FF996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t>20</a:t>
            </a:r>
            <a:r>
              <a:rPr kumimoji="1" lang="ja-JP" altLang="en-US" b="1" dirty="0"/>
              <a:t>％</a:t>
            </a:r>
            <a:r>
              <a:rPr lang="ja-JP" altLang="en-US" b="1" dirty="0"/>
              <a:t>立憲野党に投票</a:t>
            </a:r>
            <a:endParaRPr kumimoji="1" lang="ja-JP" altLang="en-US" b="1" dirty="0"/>
          </a:p>
        </p:txBody>
      </p:sp>
      <p:sp>
        <p:nvSpPr>
          <p:cNvPr id="6" name="正方形/長方形 5"/>
          <p:cNvSpPr/>
          <p:nvPr/>
        </p:nvSpPr>
        <p:spPr>
          <a:xfrm>
            <a:off x="619874" y="4059088"/>
            <a:ext cx="2448271" cy="756121"/>
          </a:xfrm>
          <a:prstGeom prst="rect">
            <a:avLst/>
          </a:prstGeom>
          <a:solidFill>
            <a:srgbClr val="92D050"/>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t>20</a:t>
            </a:r>
            <a:r>
              <a:rPr kumimoji="1" lang="ja-JP" altLang="en-US" b="1" dirty="0"/>
              <a:t>％大量棄権層</a:t>
            </a:r>
          </a:p>
        </p:txBody>
      </p:sp>
      <p:sp>
        <p:nvSpPr>
          <p:cNvPr id="7" name="右矢印 6"/>
          <p:cNvSpPr/>
          <p:nvPr/>
        </p:nvSpPr>
        <p:spPr>
          <a:xfrm rot="17451184">
            <a:off x="634864" y="3949972"/>
            <a:ext cx="700516" cy="27558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619873" y="4815209"/>
            <a:ext cx="2448271" cy="10713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en-US" altLang="ja-JP" b="1" dirty="0">
                <a:solidFill>
                  <a:srgbClr val="002060"/>
                </a:solidFill>
              </a:rPr>
              <a:t>30</a:t>
            </a:r>
            <a:r>
              <a:rPr kumimoji="1" lang="ja-JP" altLang="en-US" b="1" dirty="0">
                <a:solidFill>
                  <a:srgbClr val="002060"/>
                </a:solidFill>
              </a:rPr>
              <a:t>％無関心層</a:t>
            </a:r>
          </a:p>
        </p:txBody>
      </p:sp>
      <p:sp>
        <p:nvSpPr>
          <p:cNvPr id="9" name="右矢印 8"/>
          <p:cNvSpPr/>
          <p:nvPr/>
        </p:nvSpPr>
        <p:spPr>
          <a:xfrm rot="15951573">
            <a:off x="2086359" y="4336261"/>
            <a:ext cx="1485760" cy="201772"/>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吹き出し 9"/>
          <p:cNvSpPr/>
          <p:nvPr/>
        </p:nvSpPr>
        <p:spPr>
          <a:xfrm rot="5400000">
            <a:off x="1577535" y="3455669"/>
            <a:ext cx="449744" cy="1159649"/>
          </a:xfrm>
          <a:prstGeom prst="wedgeRoundRectCallou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ja-JP" altLang="en-US" b="1" dirty="0">
                <a:solidFill>
                  <a:srgbClr val="C00000"/>
                </a:solidFill>
              </a:rPr>
              <a:t>希望の灯</a:t>
            </a:r>
            <a:endParaRPr kumimoji="1" lang="ja-JP" altLang="en-US" b="1" dirty="0">
              <a:solidFill>
                <a:srgbClr val="C00000"/>
              </a:solidFill>
            </a:endParaRPr>
          </a:p>
        </p:txBody>
      </p:sp>
      <p:sp>
        <p:nvSpPr>
          <p:cNvPr id="11" name="角丸四角形吹き出し 10"/>
          <p:cNvSpPr/>
          <p:nvPr/>
        </p:nvSpPr>
        <p:spPr>
          <a:xfrm rot="16200000">
            <a:off x="1699920" y="4134107"/>
            <a:ext cx="511298" cy="1465974"/>
          </a:xfrm>
          <a:prstGeom prst="wedgeRoundRectCallou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400" b="1" dirty="0">
                <a:solidFill>
                  <a:srgbClr val="C00000"/>
                </a:solidFill>
              </a:rPr>
              <a:t>生きづらさへの</a:t>
            </a:r>
            <a:endParaRPr lang="en-US" altLang="ja-JP" sz="1400" b="1" dirty="0">
              <a:solidFill>
                <a:srgbClr val="C00000"/>
              </a:solidFill>
            </a:endParaRPr>
          </a:p>
          <a:p>
            <a:pPr algn="ctr"/>
            <a:r>
              <a:rPr kumimoji="1" lang="ja-JP" altLang="en-US" sz="1400" b="1" dirty="0">
                <a:solidFill>
                  <a:srgbClr val="C00000"/>
                </a:solidFill>
              </a:rPr>
              <a:t>寄り添い</a:t>
            </a:r>
          </a:p>
        </p:txBody>
      </p:sp>
    </p:spTree>
    <p:extLst>
      <p:ext uri="{BB962C8B-B14F-4D97-AF65-F5344CB8AC3E}">
        <p14:creationId xmlns:p14="http://schemas.microsoft.com/office/powerpoint/2010/main" val="323639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wipe(down)">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wipe(down)">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wipe(down)">
                                      <p:cBhvr>
                                        <p:cTn id="47" dur="500"/>
                                        <p:tgtEl>
                                          <p:spTgt spid="3">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down)">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down)">
                                      <p:cBhvr>
                                        <p:cTn id="5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6000" dirty="0"/>
              <a:t>れいわ新選組の躍進</a:t>
            </a:r>
          </a:p>
        </p:txBody>
      </p:sp>
      <p:sp>
        <p:nvSpPr>
          <p:cNvPr id="7" name="コンテンツ プレースホルダー 6"/>
          <p:cNvSpPr>
            <a:spLocks noGrp="1"/>
          </p:cNvSpPr>
          <p:nvPr>
            <p:ph idx="1"/>
          </p:nvPr>
        </p:nvSpPr>
        <p:spPr>
          <a:xfrm>
            <a:off x="4416319" y="1628800"/>
            <a:ext cx="4140916" cy="4464496"/>
          </a:xfrm>
        </p:spPr>
        <p:txBody>
          <a:bodyPr/>
          <a:lstStyle/>
          <a:p>
            <a:r>
              <a:rPr kumimoji="1" lang="ja-JP" altLang="en-US" dirty="0"/>
              <a:t>４億円超の寄付</a:t>
            </a:r>
            <a:endParaRPr kumimoji="1" lang="en-US" altLang="ja-JP" dirty="0"/>
          </a:p>
          <a:p>
            <a:r>
              <a:rPr kumimoji="1" lang="ja-JP" altLang="en-US" dirty="0"/>
              <a:t>２２８万票２議席獲得</a:t>
            </a:r>
            <a:endParaRPr kumimoji="1" lang="en-US" altLang="ja-JP" dirty="0"/>
          </a:p>
          <a:p>
            <a:r>
              <a:rPr kumimoji="1" lang="ja-JP" altLang="en-US" dirty="0">
                <a:solidFill>
                  <a:srgbClr val="C00000"/>
                </a:solidFill>
              </a:rPr>
              <a:t>生きづらさを抱えている人びとへのよびかけと寄り添い</a:t>
            </a:r>
            <a:endParaRPr kumimoji="1" lang="en-US" altLang="ja-JP" dirty="0">
              <a:solidFill>
                <a:srgbClr val="C00000"/>
              </a:solidFill>
            </a:endParaRPr>
          </a:p>
          <a:p>
            <a:r>
              <a:rPr kumimoji="1" lang="ja-JP" altLang="en-US" dirty="0">
                <a:solidFill>
                  <a:srgbClr val="00B050"/>
                </a:solidFill>
              </a:rPr>
              <a:t>「個人の尊厳」</a:t>
            </a:r>
            <a:r>
              <a:rPr kumimoji="1" lang="ja-JP" altLang="en-US" dirty="0"/>
              <a:t>を守る社会と政治</a:t>
            </a:r>
            <a:endParaRPr kumimoji="1" lang="en-US" altLang="ja-JP" dirty="0"/>
          </a:p>
          <a:p>
            <a:r>
              <a:rPr kumimoji="1" lang="ja-JP" altLang="en-US" dirty="0">
                <a:solidFill>
                  <a:srgbClr val="C00000"/>
                </a:solidFill>
              </a:rPr>
              <a:t>若い無関心層、大量棄権層に訴求力</a:t>
            </a:r>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675" y="1772816"/>
            <a:ext cx="3852147" cy="4320480"/>
          </a:xfrm>
          <a:prstGeom prst="rect">
            <a:avLst/>
          </a:prstGeom>
        </p:spPr>
      </p:pic>
    </p:spTree>
    <p:extLst>
      <p:ext uri="{BB962C8B-B14F-4D97-AF65-F5344CB8AC3E}">
        <p14:creationId xmlns:p14="http://schemas.microsoft.com/office/powerpoint/2010/main" val="422552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down)">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down)">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7200" dirty="0"/>
              <a:t>#</a:t>
            </a:r>
            <a:r>
              <a:rPr kumimoji="1" lang="ja-JP" altLang="en-US" sz="7200" dirty="0"/>
              <a:t>吉村寝ろ</a:t>
            </a:r>
            <a:r>
              <a:rPr kumimoji="1" lang="en-US" altLang="ja-JP" sz="7200" i="1" dirty="0"/>
              <a:t>!!</a:t>
            </a:r>
            <a:endParaRPr kumimoji="1" lang="ja-JP" altLang="en-US" sz="7200" i="1" dirty="0"/>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675" y="1772816"/>
            <a:ext cx="8001000" cy="4272939"/>
          </a:xfrm>
          <a:prstGeom prst="rect">
            <a:avLst/>
          </a:prstGeom>
        </p:spPr>
      </p:pic>
    </p:spTree>
    <p:extLst>
      <p:ext uri="{BB962C8B-B14F-4D97-AF65-F5344CB8AC3E}">
        <p14:creationId xmlns:p14="http://schemas.microsoft.com/office/powerpoint/2010/main" val="795818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sz="4400" dirty="0"/>
              <a:t>松井・吉村による</a:t>
            </a:r>
            <a:br>
              <a:rPr kumimoji="1" lang="en-US" altLang="ja-JP" sz="4400" dirty="0"/>
            </a:br>
            <a:r>
              <a:rPr kumimoji="1" lang="ja-JP" altLang="en-US" sz="4400" dirty="0"/>
              <a:t>新型コロナ初動の大失策①</a:t>
            </a:r>
          </a:p>
        </p:txBody>
      </p:sp>
      <p:sp>
        <p:nvSpPr>
          <p:cNvPr id="4" name="コンテンツ プレースホルダー 3"/>
          <p:cNvSpPr>
            <a:spLocks noGrp="1"/>
          </p:cNvSpPr>
          <p:nvPr>
            <p:ph idx="1"/>
          </p:nvPr>
        </p:nvSpPr>
        <p:spPr>
          <a:xfrm>
            <a:off x="602704" y="1700808"/>
            <a:ext cx="4977408" cy="4464496"/>
          </a:xfrm>
        </p:spPr>
        <p:txBody>
          <a:bodyPr/>
          <a:lstStyle/>
          <a:p>
            <a:r>
              <a:rPr kumimoji="1" lang="ja-JP" altLang="en-US" dirty="0"/>
              <a:t>完全に新型コロナウィルス感染症を舐めてかかっていた松井・吉村</a:t>
            </a:r>
            <a:endParaRPr kumimoji="1" lang="en-US" altLang="ja-JP" dirty="0"/>
          </a:p>
          <a:p>
            <a:r>
              <a:rPr kumimoji="1" lang="ja-JP" altLang="en-US" dirty="0"/>
              <a:t>トランプ</a:t>
            </a:r>
            <a:r>
              <a:rPr kumimoji="1" lang="ja-JP" altLang="en-US"/>
              <a:t>・ボルソナロ</a:t>
            </a:r>
            <a:r>
              <a:rPr kumimoji="1" lang="ja-JP" altLang="en-US" dirty="0"/>
              <a:t>の「コロナはただの風邪」と同類</a:t>
            </a:r>
            <a:endParaRPr kumimoji="1" lang="en-US" altLang="ja-JP" dirty="0"/>
          </a:p>
          <a:p>
            <a:r>
              <a:rPr kumimoji="1" lang="ja-JP" altLang="en-US" dirty="0"/>
              <a:t>経済活動優先</a:t>
            </a:r>
            <a:r>
              <a:rPr kumimoji="1" lang="ja-JP" altLang="en-US" dirty="0" err="1"/>
              <a:t>ー</a:t>
            </a:r>
            <a:r>
              <a:rPr kumimoji="1" lang="ja-JP" altLang="en-US" dirty="0"/>
              <a:t>人命軽視</a:t>
            </a:r>
            <a:endParaRPr kumimoji="1" lang="en-US" altLang="ja-JP" dirty="0"/>
          </a:p>
          <a:p>
            <a:r>
              <a:rPr kumimoji="1" lang="en-US" altLang="ja-JP" dirty="0">
                <a:solidFill>
                  <a:srgbClr val="C00000"/>
                </a:solidFill>
              </a:rPr>
              <a:t>3</a:t>
            </a:r>
            <a:r>
              <a:rPr kumimoji="1" lang="ja-JP" altLang="en-US" dirty="0">
                <a:solidFill>
                  <a:srgbClr val="C00000"/>
                </a:solidFill>
              </a:rPr>
              <a:t>月</a:t>
            </a:r>
            <a:r>
              <a:rPr kumimoji="1" lang="en-US" altLang="ja-JP" dirty="0">
                <a:solidFill>
                  <a:srgbClr val="C00000"/>
                </a:solidFill>
              </a:rPr>
              <a:t>20-22</a:t>
            </a:r>
            <a:r>
              <a:rPr kumimoji="1" lang="ja-JP" altLang="en-US" dirty="0">
                <a:solidFill>
                  <a:srgbClr val="C00000"/>
                </a:solidFill>
              </a:rPr>
              <a:t>日の連休前に「花見自粛要請せず」と宣言した松井市長</a:t>
            </a:r>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0112" y="1702519"/>
            <a:ext cx="2995563" cy="4320480"/>
          </a:xfrm>
          <a:prstGeom prst="rect">
            <a:avLst/>
          </a:prstGeom>
        </p:spPr>
      </p:pic>
    </p:spTree>
    <p:extLst>
      <p:ext uri="{BB962C8B-B14F-4D97-AF65-F5344CB8AC3E}">
        <p14:creationId xmlns:p14="http://schemas.microsoft.com/office/powerpoint/2010/main" val="181342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B1ABAC-FAE8-4897-A89D-7DDD7BC9F00A}"/>
              </a:ext>
            </a:extLst>
          </p:cNvPr>
          <p:cNvSpPr>
            <a:spLocks noGrp="1"/>
          </p:cNvSpPr>
          <p:nvPr>
            <p:ph type="title"/>
          </p:nvPr>
        </p:nvSpPr>
        <p:spPr/>
        <p:txBody>
          <a:bodyPr/>
          <a:lstStyle/>
          <a:p>
            <a:r>
              <a:rPr lang="ja-JP" altLang="en-US" sz="4800" dirty="0"/>
              <a:t>④</a:t>
            </a:r>
            <a:r>
              <a:rPr lang="ja-JP" altLang="ja-JP" sz="4800" dirty="0"/>
              <a:t>新自由主義・緊縮政策</a:t>
            </a:r>
            <a:endParaRPr kumimoji="1" lang="ja-JP" altLang="en-US" sz="4800" dirty="0"/>
          </a:p>
        </p:txBody>
      </p:sp>
      <p:sp>
        <p:nvSpPr>
          <p:cNvPr id="3" name="コンテンツ プレースホルダー 2">
            <a:extLst>
              <a:ext uri="{FF2B5EF4-FFF2-40B4-BE49-F238E27FC236}">
                <a16:creationId xmlns:a16="http://schemas.microsoft.com/office/drawing/2014/main" id="{B816CD6E-4F40-4D43-A317-DDC3EDB5718B}"/>
              </a:ext>
            </a:extLst>
          </p:cNvPr>
          <p:cNvSpPr>
            <a:spLocks noGrp="1"/>
          </p:cNvSpPr>
          <p:nvPr>
            <p:ph idx="1"/>
          </p:nvPr>
        </p:nvSpPr>
        <p:spPr>
          <a:xfrm>
            <a:off x="574675" y="1700808"/>
            <a:ext cx="5085382" cy="4392488"/>
          </a:xfrm>
        </p:spPr>
        <p:txBody>
          <a:bodyPr/>
          <a:lstStyle/>
          <a:p>
            <a:r>
              <a:rPr lang="ja-JP" altLang="ja-JP" sz="2000" dirty="0"/>
              <a:t>新自由主義・緊縮政策による医療体制の脆弱化</a:t>
            </a:r>
            <a:r>
              <a:rPr lang="en-US" altLang="ja-JP" sz="2000" dirty="0"/>
              <a:t>→</a:t>
            </a:r>
            <a:r>
              <a:rPr lang="ja-JP" altLang="ja-JP" sz="2000" dirty="0"/>
              <a:t>医療崩壊と爆発的感染</a:t>
            </a:r>
          </a:p>
          <a:p>
            <a:r>
              <a:rPr lang="ja-JP" altLang="ja-JP" sz="2000" dirty="0"/>
              <a:t>イタリア・スペイン⇔ドイツ</a:t>
            </a:r>
          </a:p>
          <a:p>
            <a:r>
              <a:rPr lang="ja-JP" altLang="ja-JP" sz="2000" dirty="0"/>
              <a:t>反緊縮を推し進める政府の支持が高まる</a:t>
            </a:r>
            <a:r>
              <a:rPr lang="en-US" altLang="ja-JP" sz="2000" dirty="0"/>
              <a:t>→</a:t>
            </a:r>
            <a:r>
              <a:rPr lang="ja-JP" altLang="ja-JP" sz="2000" dirty="0"/>
              <a:t>スペイン・韓国</a:t>
            </a:r>
          </a:p>
          <a:p>
            <a:r>
              <a:rPr lang="ja-JP" altLang="ja-JP" sz="2000" dirty="0"/>
              <a:t>日本の医療体制の脆弱さの露呈</a:t>
            </a:r>
            <a:r>
              <a:rPr lang="en-US" altLang="ja-JP" sz="2000" dirty="0"/>
              <a:t>→</a:t>
            </a:r>
            <a:r>
              <a:rPr lang="ja-JP" altLang="ja-JP" sz="2000" dirty="0"/>
              <a:t>感染者</a:t>
            </a:r>
            <a:r>
              <a:rPr lang="en-US" altLang="ja-JP" sz="2000" dirty="0"/>
              <a:t>1</a:t>
            </a:r>
            <a:r>
              <a:rPr lang="ja-JP" altLang="ja-JP" sz="2000" dirty="0"/>
              <a:t>万余で医療崩壊の瀬戸際に</a:t>
            </a:r>
          </a:p>
          <a:p>
            <a:r>
              <a:rPr lang="ja-JP" altLang="ja-JP" sz="2000" dirty="0"/>
              <a:t>維新政治による大阪の医療体制の脆弱化も露呈</a:t>
            </a:r>
            <a:r>
              <a:rPr lang="en-US" altLang="ja-JP" sz="2000" dirty="0"/>
              <a:t>→</a:t>
            </a:r>
            <a:r>
              <a:rPr lang="ja-JP" altLang="ja-JP" sz="2000" dirty="0"/>
              <a:t>大阪モデルの虚像</a:t>
            </a:r>
          </a:p>
          <a:p>
            <a:r>
              <a:rPr lang="ja-JP" altLang="ja-JP" sz="2000" dirty="0"/>
              <a:t>英ジョンソン首相</a:t>
            </a:r>
            <a:r>
              <a:rPr lang="en-US" altLang="ja-JP" sz="2000" dirty="0"/>
              <a:t>―</a:t>
            </a:r>
            <a:r>
              <a:rPr lang="ja-JP" altLang="ja-JP" sz="2000" dirty="0"/>
              <a:t>「市場ではなく社会が必要だ」</a:t>
            </a:r>
          </a:p>
          <a:p>
            <a:r>
              <a:rPr lang="ja-JP" altLang="ja-JP" sz="2000" dirty="0"/>
              <a:t>市場・緊縮ではなく再分配・反緊縮だけが問題を解決する</a:t>
            </a:r>
          </a:p>
          <a:p>
            <a:endParaRPr kumimoji="1" lang="ja-JP" altLang="en-US" sz="2000" dirty="0"/>
          </a:p>
        </p:txBody>
      </p:sp>
      <p:pic>
        <p:nvPicPr>
          <p:cNvPr id="5" name="図 4">
            <a:extLst>
              <a:ext uri="{FF2B5EF4-FFF2-40B4-BE49-F238E27FC236}">
                <a16:creationId xmlns:a16="http://schemas.microsoft.com/office/drawing/2014/main" id="{09C9DADC-68CC-4FF6-8790-4AD4052C47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2561" y="3789040"/>
            <a:ext cx="3168352" cy="1956751"/>
          </a:xfrm>
          <a:prstGeom prst="rect">
            <a:avLst/>
          </a:prstGeom>
        </p:spPr>
      </p:pic>
      <p:pic>
        <p:nvPicPr>
          <p:cNvPr id="7" name="図 6">
            <a:extLst>
              <a:ext uri="{FF2B5EF4-FFF2-40B4-BE49-F238E27FC236}">
                <a16:creationId xmlns:a16="http://schemas.microsoft.com/office/drawing/2014/main" id="{95413F34-F581-42D9-A46A-B32674F9A1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0331" y="1765151"/>
            <a:ext cx="3128133" cy="1739462"/>
          </a:xfrm>
          <a:prstGeom prst="rect">
            <a:avLst/>
          </a:prstGeom>
        </p:spPr>
      </p:pic>
    </p:spTree>
    <p:extLst>
      <p:ext uri="{BB962C8B-B14F-4D97-AF65-F5344CB8AC3E}">
        <p14:creationId xmlns:p14="http://schemas.microsoft.com/office/powerpoint/2010/main" val="370833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sz="4400" dirty="0"/>
              <a:t>松井・吉村による</a:t>
            </a:r>
            <a:br>
              <a:rPr kumimoji="1" lang="en-US" altLang="ja-JP" sz="4400" dirty="0"/>
            </a:br>
            <a:r>
              <a:rPr kumimoji="1" lang="ja-JP" altLang="en-US" sz="4400" dirty="0"/>
              <a:t>新型コロナ初動の大失策②</a:t>
            </a:r>
          </a:p>
        </p:txBody>
      </p:sp>
      <p:sp>
        <p:nvSpPr>
          <p:cNvPr id="4" name="コンテンツ プレースホルダー 3"/>
          <p:cNvSpPr>
            <a:spLocks noGrp="1"/>
          </p:cNvSpPr>
          <p:nvPr>
            <p:ph idx="1"/>
          </p:nvPr>
        </p:nvSpPr>
        <p:spPr>
          <a:xfrm>
            <a:off x="3631431" y="1633364"/>
            <a:ext cx="4977408" cy="4464496"/>
          </a:xfrm>
        </p:spPr>
        <p:txBody>
          <a:bodyPr/>
          <a:lstStyle/>
          <a:p>
            <a:r>
              <a:rPr kumimoji="1" lang="ja-JP" altLang="en-US" dirty="0"/>
              <a:t>“八割おじさん”の提言を歪曲して</a:t>
            </a:r>
            <a:r>
              <a:rPr kumimoji="1" lang="en-US" altLang="ja-JP" dirty="0"/>
              <a:t>3</a:t>
            </a:r>
            <a:r>
              <a:rPr kumimoji="1" lang="ja-JP" altLang="en-US" dirty="0"/>
              <a:t>連休の自粛要請</a:t>
            </a:r>
            <a:endParaRPr kumimoji="1" lang="en-US" altLang="ja-JP" dirty="0"/>
          </a:p>
          <a:p>
            <a:r>
              <a:rPr kumimoji="1" lang="en-US" altLang="ja-JP" dirty="0">
                <a:solidFill>
                  <a:srgbClr val="00B050"/>
                </a:solidFill>
              </a:rPr>
              <a:t>3</a:t>
            </a:r>
            <a:r>
              <a:rPr kumimoji="1" lang="ja-JP" altLang="en-US" dirty="0">
                <a:solidFill>
                  <a:srgbClr val="00B050"/>
                </a:solidFill>
              </a:rPr>
              <a:t>週間の府県内外の往来自粛のはずが</a:t>
            </a:r>
            <a:r>
              <a:rPr kumimoji="1" lang="en-US" altLang="ja-JP" dirty="0">
                <a:solidFill>
                  <a:srgbClr val="00B050"/>
                </a:solidFill>
              </a:rPr>
              <a:t>…</a:t>
            </a:r>
          </a:p>
          <a:p>
            <a:r>
              <a:rPr kumimoji="1" lang="en-US" altLang="ja-JP" dirty="0">
                <a:solidFill>
                  <a:srgbClr val="C00000"/>
                </a:solidFill>
              </a:rPr>
              <a:t>3</a:t>
            </a:r>
            <a:r>
              <a:rPr kumimoji="1" lang="ja-JP" altLang="en-US" dirty="0">
                <a:solidFill>
                  <a:srgbClr val="C00000"/>
                </a:solidFill>
              </a:rPr>
              <a:t>連休</a:t>
            </a:r>
            <a:r>
              <a:rPr kumimoji="1" lang="en-US" altLang="ja-JP" dirty="0">
                <a:solidFill>
                  <a:srgbClr val="C00000"/>
                </a:solidFill>
              </a:rPr>
              <a:t>3</a:t>
            </a:r>
            <a:r>
              <a:rPr kumimoji="1" lang="ja-JP" altLang="en-US" dirty="0">
                <a:solidFill>
                  <a:srgbClr val="C00000"/>
                </a:solidFill>
              </a:rPr>
              <a:t>日間の阪神間往来自粛に</a:t>
            </a:r>
            <a:endParaRPr kumimoji="1" lang="en-US" altLang="ja-JP" dirty="0">
              <a:solidFill>
                <a:srgbClr val="C00000"/>
              </a:solidFill>
            </a:endParaRPr>
          </a:p>
          <a:p>
            <a:r>
              <a:rPr kumimoji="1" lang="en-US" altLang="ja-JP" dirty="0"/>
              <a:t>20-22</a:t>
            </a:r>
            <a:r>
              <a:rPr kumimoji="1" lang="ja-JP" altLang="en-US" dirty="0"/>
              <a:t>日の三連休明けに一気に緩む</a:t>
            </a:r>
            <a:endParaRPr kumimoji="1" lang="en-US" altLang="ja-JP" dirty="0"/>
          </a:p>
          <a:p>
            <a:r>
              <a:rPr kumimoji="1" lang="ja-JP" altLang="en-US" dirty="0"/>
              <a:t>以後の感染者増の原因？</a:t>
            </a: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675" y="1804764"/>
            <a:ext cx="3056756" cy="4293096"/>
          </a:xfrm>
          <a:prstGeom prst="rect">
            <a:avLst/>
          </a:prstGeom>
        </p:spPr>
      </p:pic>
    </p:spTree>
    <p:extLst>
      <p:ext uri="{BB962C8B-B14F-4D97-AF65-F5344CB8AC3E}">
        <p14:creationId xmlns:p14="http://schemas.microsoft.com/office/powerpoint/2010/main" val="202370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3" y="1785231"/>
            <a:ext cx="8108131" cy="4740112"/>
          </a:xfrm>
          <a:prstGeom prst="rect">
            <a:avLst/>
          </a:prstGeom>
        </p:spPr>
      </p:pic>
      <p:sp>
        <p:nvSpPr>
          <p:cNvPr id="5" name="タイトル 4"/>
          <p:cNvSpPr>
            <a:spLocks noGrp="1"/>
          </p:cNvSpPr>
          <p:nvPr>
            <p:ph type="title"/>
          </p:nvPr>
        </p:nvSpPr>
        <p:spPr/>
        <p:txBody>
          <a:bodyPr/>
          <a:lstStyle/>
          <a:p>
            <a:r>
              <a:rPr kumimoji="1" lang="en-US" altLang="ja-JP" dirty="0"/>
              <a:t>3</a:t>
            </a:r>
            <a:r>
              <a:rPr kumimoji="1" lang="ja-JP" altLang="en-US" dirty="0"/>
              <a:t>月</a:t>
            </a:r>
            <a:r>
              <a:rPr kumimoji="1" lang="en-US" altLang="ja-JP" dirty="0"/>
              <a:t>23</a:t>
            </a:r>
            <a:r>
              <a:rPr kumimoji="1" lang="ja-JP" altLang="en-US" dirty="0"/>
              <a:t>日の</a:t>
            </a:r>
            <a:r>
              <a:rPr kumimoji="1" lang="en-US" altLang="ja-JP" dirty="0"/>
              <a:t>2</a:t>
            </a:r>
            <a:r>
              <a:rPr kumimoji="1" lang="ja-JP" altLang="en-US" dirty="0"/>
              <a:t>週間後、</a:t>
            </a:r>
            <a:r>
              <a:rPr kumimoji="1" lang="en-US" altLang="ja-JP" dirty="0"/>
              <a:t>4</a:t>
            </a:r>
            <a:r>
              <a:rPr kumimoji="1" lang="ja-JP" altLang="en-US" dirty="0"/>
              <a:t>月</a:t>
            </a:r>
            <a:r>
              <a:rPr kumimoji="1" lang="en-US" altLang="ja-JP" dirty="0"/>
              <a:t>7</a:t>
            </a:r>
            <a:r>
              <a:rPr kumimoji="1" lang="ja-JP" altLang="en-US" dirty="0"/>
              <a:t>日以降に感染のピークが</a:t>
            </a:r>
            <a:r>
              <a:rPr kumimoji="1" lang="en-US" altLang="ja-JP" dirty="0"/>
              <a:t>…</a:t>
            </a:r>
            <a:endParaRPr kumimoji="1" lang="ja-JP" altLang="en-US" dirty="0"/>
          </a:p>
        </p:txBody>
      </p:sp>
    </p:spTree>
    <p:extLst>
      <p:ext uri="{BB962C8B-B14F-4D97-AF65-F5344CB8AC3E}">
        <p14:creationId xmlns:p14="http://schemas.microsoft.com/office/powerpoint/2010/main" val="33709274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4800" dirty="0"/>
              <a:t>起死回生を懸けた</a:t>
            </a:r>
            <a:br>
              <a:rPr kumimoji="1" lang="en-US" altLang="ja-JP" sz="4800" dirty="0"/>
            </a:br>
            <a:r>
              <a:rPr kumimoji="1" lang="ja-JP" altLang="en-US" sz="4800" dirty="0"/>
              <a:t>橋下徹氏のメディア乱入</a:t>
            </a:r>
          </a:p>
        </p:txBody>
      </p:sp>
      <p:sp>
        <p:nvSpPr>
          <p:cNvPr id="3" name="コンテンツ プレースホルダー 2"/>
          <p:cNvSpPr>
            <a:spLocks noGrp="1"/>
          </p:cNvSpPr>
          <p:nvPr>
            <p:ph idx="1"/>
          </p:nvPr>
        </p:nvSpPr>
        <p:spPr>
          <a:xfrm>
            <a:off x="574674" y="1700808"/>
            <a:ext cx="4573389" cy="4464496"/>
          </a:xfrm>
        </p:spPr>
        <p:txBody>
          <a:bodyPr/>
          <a:lstStyle/>
          <a:p>
            <a:r>
              <a:rPr kumimoji="1" lang="ja-JP" altLang="en-US" sz="2800" dirty="0"/>
              <a:t>安倍政権以上の</a:t>
            </a:r>
            <a:r>
              <a:rPr kumimoji="1" lang="ja-JP" altLang="en-US" sz="2800" dirty="0" err="1"/>
              <a:t>て</a:t>
            </a:r>
            <a:r>
              <a:rPr kumimoji="1" lang="ja-JP" altLang="en-US" sz="2800" dirty="0"/>
              <a:t>いたらくに</a:t>
            </a:r>
            <a:r>
              <a:rPr kumimoji="1" lang="en-US" altLang="ja-JP" sz="2800" dirty="0"/>
              <a:t>…</a:t>
            </a:r>
          </a:p>
          <a:p>
            <a:r>
              <a:rPr kumimoji="1" lang="ja-JP" altLang="en-US" sz="2800" dirty="0"/>
              <a:t>橋下徹氏がメディアに乱入</a:t>
            </a:r>
            <a:endParaRPr kumimoji="1" lang="en-US" altLang="ja-JP" sz="2800" dirty="0"/>
          </a:p>
          <a:p>
            <a:r>
              <a:rPr kumimoji="1" lang="ja-JP" altLang="en-US" sz="2800" dirty="0"/>
              <a:t>吉村知事を持ち上げる</a:t>
            </a:r>
            <a:endParaRPr kumimoji="1" lang="en-US" altLang="ja-JP" sz="2800" dirty="0"/>
          </a:p>
          <a:p>
            <a:r>
              <a:rPr kumimoji="1" lang="ja-JP" altLang="en-US" sz="2800" dirty="0">
                <a:solidFill>
                  <a:srgbClr val="C00000"/>
                </a:solidFill>
              </a:rPr>
              <a:t>対策的には安倍政権より一歩厳しめのスタンスをとることに急転換</a:t>
            </a:r>
            <a:endParaRPr kumimoji="1" lang="en-US" altLang="ja-JP" sz="2800" dirty="0">
              <a:solidFill>
                <a:srgbClr val="C00000"/>
              </a:solidFill>
            </a:endParaRPr>
          </a:p>
          <a:p>
            <a:r>
              <a:rPr kumimoji="1" lang="ja-JP" altLang="en-US" sz="2800" dirty="0"/>
              <a:t>吉村踏台に中央政界へ？</a:t>
            </a:r>
            <a:endParaRPr kumimoji="1" lang="en-US" altLang="ja-JP" sz="2800" dirty="0"/>
          </a:p>
          <a:p>
            <a:pPr marL="0" indent="0">
              <a:buNone/>
            </a:pPr>
            <a:endParaRPr kumimoji="1" lang="ja-JP" altLang="en-US"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64" y="1670521"/>
            <a:ext cx="3455540" cy="2524590"/>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064" y="4020901"/>
            <a:ext cx="3427611" cy="2038356"/>
          </a:xfrm>
          <a:prstGeom prst="rect">
            <a:avLst/>
          </a:prstGeom>
        </p:spPr>
      </p:pic>
    </p:spTree>
    <p:extLst>
      <p:ext uri="{BB962C8B-B14F-4D97-AF65-F5344CB8AC3E}">
        <p14:creationId xmlns:p14="http://schemas.microsoft.com/office/powerpoint/2010/main" val="310605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4675" y="188640"/>
            <a:ext cx="8001000" cy="1440160"/>
          </a:xfrm>
        </p:spPr>
        <p:txBody>
          <a:bodyPr/>
          <a:lstStyle/>
          <a:p>
            <a:r>
              <a:rPr kumimoji="1" lang="ja-JP" altLang="en-US" sz="4800" dirty="0"/>
              <a:t>自己批判からはじめた</a:t>
            </a:r>
            <a:br>
              <a:rPr kumimoji="1" lang="en-US" altLang="ja-JP" sz="4800" dirty="0"/>
            </a:br>
            <a:r>
              <a:rPr kumimoji="1" lang="ja-JP" altLang="en-US" sz="4800" dirty="0"/>
              <a:t>橋下徹氏</a:t>
            </a:r>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9121" y="1772816"/>
            <a:ext cx="7946554" cy="4340696"/>
          </a:xfrm>
        </p:spPr>
      </p:pic>
    </p:spTree>
    <p:extLst>
      <p:ext uri="{BB962C8B-B14F-4D97-AF65-F5344CB8AC3E}">
        <p14:creationId xmlns:p14="http://schemas.microsoft.com/office/powerpoint/2010/main" val="40287812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95536" y="188640"/>
            <a:ext cx="8449387" cy="3378368"/>
          </a:xfrm>
        </p:spPr>
      </p:pic>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385" y="3593846"/>
            <a:ext cx="4421844" cy="2958336"/>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0229" y="3593846"/>
            <a:ext cx="4252423" cy="2958336"/>
          </a:xfrm>
          <a:prstGeom prst="rect">
            <a:avLst/>
          </a:prstGeom>
        </p:spPr>
      </p:pic>
    </p:spTree>
    <p:extLst>
      <p:ext uri="{BB962C8B-B14F-4D97-AF65-F5344CB8AC3E}">
        <p14:creationId xmlns:p14="http://schemas.microsoft.com/office/powerpoint/2010/main" val="10395500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9314" y="188640"/>
            <a:ext cx="8001000" cy="1404193"/>
          </a:xfrm>
        </p:spPr>
        <p:txBody>
          <a:bodyPr/>
          <a:lstStyle/>
          <a:p>
            <a:r>
              <a:rPr kumimoji="1" lang="ja-JP" altLang="en-US" sz="4800" dirty="0"/>
              <a:t>賞賛された</a:t>
            </a:r>
            <a:br>
              <a:rPr kumimoji="1" lang="en-US" altLang="ja-JP" sz="4800" dirty="0"/>
            </a:br>
            <a:r>
              <a:rPr kumimoji="1" lang="ja-JP" altLang="en-US" sz="4800" dirty="0"/>
              <a:t>大阪方式（トリアージ）の実態</a:t>
            </a:r>
          </a:p>
        </p:txBody>
      </p:sp>
      <p:sp>
        <p:nvSpPr>
          <p:cNvPr id="3" name="コンテンツ プレースホルダー 2"/>
          <p:cNvSpPr>
            <a:spLocks noGrp="1"/>
          </p:cNvSpPr>
          <p:nvPr>
            <p:ph idx="1"/>
          </p:nvPr>
        </p:nvSpPr>
        <p:spPr>
          <a:xfrm>
            <a:off x="566738" y="1700808"/>
            <a:ext cx="8013576" cy="1296144"/>
          </a:xfrm>
        </p:spPr>
        <p:txBody>
          <a:bodyPr/>
          <a:lstStyle/>
          <a:p>
            <a:r>
              <a:rPr kumimoji="1" lang="ja-JP" altLang="en-US" sz="2400" dirty="0"/>
              <a:t>最初に賞賛された大阪方式の実態は</a:t>
            </a:r>
            <a:r>
              <a:rPr kumimoji="1" lang="en-US" altLang="ja-JP" sz="2400" dirty="0"/>
              <a:t>…</a:t>
            </a:r>
          </a:p>
          <a:p>
            <a:r>
              <a:rPr kumimoji="1" lang="ja-JP" altLang="en-US" sz="2400" dirty="0">
                <a:solidFill>
                  <a:srgbClr val="C00000"/>
                </a:solidFill>
              </a:rPr>
              <a:t>医療崩壊寸前の大阪の医療を前提とした「苦肉の策」でしかない</a:t>
            </a: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314" y="3087762"/>
            <a:ext cx="8001000" cy="3077542"/>
          </a:xfrm>
          <a:prstGeom prst="rect">
            <a:avLst/>
          </a:prstGeom>
        </p:spPr>
      </p:pic>
    </p:spTree>
    <p:extLst>
      <p:ext uri="{BB962C8B-B14F-4D97-AF65-F5344CB8AC3E}">
        <p14:creationId xmlns:p14="http://schemas.microsoft.com/office/powerpoint/2010/main" val="55949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66738" y="332656"/>
            <a:ext cx="8001000" cy="1332185"/>
          </a:xfrm>
        </p:spPr>
        <p:txBody>
          <a:bodyPr/>
          <a:lstStyle/>
          <a:p>
            <a:r>
              <a:rPr kumimoji="1" lang="ja-JP" altLang="en-US" sz="4400" dirty="0"/>
              <a:t>防護服不足を補うために</a:t>
            </a:r>
            <a:br>
              <a:rPr kumimoji="1" lang="en-US" altLang="ja-JP" sz="4400" dirty="0"/>
            </a:br>
            <a:r>
              <a:rPr kumimoji="1" lang="ja-JP" altLang="en-US" sz="4400" dirty="0"/>
              <a:t>雨ガッパの提供を市民に要請</a:t>
            </a:r>
          </a:p>
        </p:txBody>
      </p:sp>
      <p:sp>
        <p:nvSpPr>
          <p:cNvPr id="3" name="コンテンツ プレースホルダー 2"/>
          <p:cNvSpPr>
            <a:spLocks noGrp="1"/>
          </p:cNvSpPr>
          <p:nvPr>
            <p:ph idx="1"/>
          </p:nvPr>
        </p:nvSpPr>
        <p:spPr>
          <a:xfrm>
            <a:off x="566738" y="1664841"/>
            <a:ext cx="8001000" cy="4354959"/>
          </a:xfrm>
        </p:spPr>
        <p:txBody>
          <a:bodyPr/>
          <a:lstStyle/>
          <a:p>
            <a:r>
              <a:rPr kumimoji="1" lang="ja-JP" altLang="en-US" sz="2800" dirty="0"/>
              <a:t>防護服の不足を補うために雨ガッパの提供を市民に要請</a:t>
            </a:r>
            <a:endParaRPr kumimoji="1" lang="en-US" altLang="ja-JP" sz="2800" dirty="0"/>
          </a:p>
          <a:p>
            <a:r>
              <a:rPr kumimoji="1" lang="en-US" altLang="ja-JP" sz="2800" dirty="0"/>
              <a:t>33</a:t>
            </a:r>
            <a:r>
              <a:rPr kumimoji="1" lang="ja-JP" altLang="en-US" sz="2800" dirty="0"/>
              <a:t>万着もの雨ガッパが市役所に</a:t>
            </a:r>
            <a:endParaRPr kumimoji="1" lang="en-US" altLang="ja-JP" sz="2800" dirty="0"/>
          </a:p>
          <a:p>
            <a:r>
              <a:rPr kumimoji="1" lang="ja-JP" altLang="en-US" sz="2800" dirty="0"/>
              <a:t>雨ガッパの受入れと整理のために、膨大な労力が必要</a:t>
            </a:r>
            <a:endParaRPr kumimoji="1" lang="en-US" altLang="ja-JP" sz="2800" dirty="0"/>
          </a:p>
          <a:p>
            <a:r>
              <a:rPr kumimoji="1" lang="ja-JP" altLang="en-US" sz="2800" dirty="0"/>
              <a:t>市役所に山積みされる雨ガッパ</a:t>
            </a:r>
            <a:endParaRPr kumimoji="1" lang="en-US" altLang="ja-JP" sz="2800" dirty="0"/>
          </a:p>
          <a:p>
            <a:r>
              <a:rPr kumimoji="1" lang="ja-JP" altLang="en-US" sz="2800" dirty="0">
                <a:solidFill>
                  <a:srgbClr val="C00000"/>
                </a:solidFill>
              </a:rPr>
              <a:t>しかも、雨ガッパは防護服の代用にはできない</a:t>
            </a:r>
            <a:endParaRPr kumimoji="1" lang="en-US" altLang="ja-JP" sz="2800" dirty="0">
              <a:solidFill>
                <a:srgbClr val="C00000"/>
              </a:solidFill>
            </a:endParaRPr>
          </a:p>
          <a:p>
            <a:r>
              <a:rPr kumimoji="1" lang="ja-JP" altLang="en-US" sz="2800" dirty="0"/>
              <a:t>市内の小学校に引取りを要請</a:t>
            </a:r>
            <a:endParaRPr kumimoji="1" lang="en-US" altLang="ja-JP" sz="2800" dirty="0"/>
          </a:p>
          <a:p>
            <a:r>
              <a:rPr kumimoji="1" lang="ja-JP" altLang="en-US" sz="2800" dirty="0">
                <a:solidFill>
                  <a:srgbClr val="00B050"/>
                </a:solidFill>
              </a:rPr>
              <a:t>要するに松井市長の単なる「思いつき」だった</a:t>
            </a:r>
          </a:p>
        </p:txBody>
      </p:sp>
    </p:spTree>
    <p:extLst>
      <p:ext uri="{BB962C8B-B14F-4D97-AF65-F5344CB8AC3E}">
        <p14:creationId xmlns:p14="http://schemas.microsoft.com/office/powerpoint/2010/main" val="31740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548680"/>
            <a:ext cx="8208912" cy="5760640"/>
          </a:xfrm>
          <a:prstGeom prst="rect">
            <a:avLst/>
          </a:prstGeom>
        </p:spPr>
      </p:pic>
    </p:spTree>
    <p:extLst>
      <p:ext uri="{BB962C8B-B14F-4D97-AF65-F5344CB8AC3E}">
        <p14:creationId xmlns:p14="http://schemas.microsoft.com/office/powerpoint/2010/main" val="23300182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6600" dirty="0"/>
              <a:t>十三病院の悲劇</a:t>
            </a:r>
          </a:p>
        </p:txBody>
      </p:sp>
      <p:sp>
        <p:nvSpPr>
          <p:cNvPr id="3" name="コンテンツ プレースホルダー 2"/>
          <p:cNvSpPr>
            <a:spLocks noGrp="1"/>
          </p:cNvSpPr>
          <p:nvPr>
            <p:ph idx="1"/>
          </p:nvPr>
        </p:nvSpPr>
        <p:spPr>
          <a:xfrm>
            <a:off x="566738" y="1700808"/>
            <a:ext cx="5157390" cy="4464496"/>
          </a:xfrm>
        </p:spPr>
        <p:txBody>
          <a:bodyPr/>
          <a:lstStyle/>
          <a:p>
            <a:r>
              <a:rPr kumimoji="1" lang="ja-JP" altLang="en-US" sz="2400" dirty="0"/>
              <a:t>松井市長の指示で急遽、新型コロナウィルス感染症専門病院に</a:t>
            </a:r>
            <a:endParaRPr kumimoji="1" lang="en-US" altLang="ja-JP" sz="2400" dirty="0"/>
          </a:p>
          <a:p>
            <a:r>
              <a:rPr kumimoji="1" lang="ja-JP" altLang="en-US" sz="2400" dirty="0"/>
              <a:t>入院患者を他の病院に転院</a:t>
            </a:r>
            <a:endParaRPr kumimoji="1" lang="en-US" altLang="ja-JP" sz="2400" dirty="0"/>
          </a:p>
          <a:p>
            <a:r>
              <a:rPr kumimoji="1" lang="ja-JP" altLang="en-US" sz="2400" dirty="0">
                <a:solidFill>
                  <a:srgbClr val="C00000"/>
                </a:solidFill>
              </a:rPr>
              <a:t>非正規の職員は、受付、清掃、消毒等々で感染リスクを負いながら、マスクも防護服も十分に配布されず、雨ガッパで対応。危険手当もなし</a:t>
            </a:r>
            <a:endParaRPr kumimoji="1" lang="en-US" altLang="ja-JP" sz="2400" dirty="0">
              <a:solidFill>
                <a:srgbClr val="C00000"/>
              </a:solidFill>
            </a:endParaRPr>
          </a:p>
          <a:p>
            <a:r>
              <a:rPr kumimoji="1" lang="ja-JP" altLang="en-US" sz="2400" dirty="0">
                <a:solidFill>
                  <a:srgbClr val="0C9619"/>
                </a:solidFill>
              </a:rPr>
              <a:t>松井市長は、雨ガッパについて「ないよりマシや</a:t>
            </a:r>
            <a:r>
              <a:rPr kumimoji="1" lang="ja-JP" altLang="en-US" sz="2400" dirty="0" err="1">
                <a:solidFill>
                  <a:srgbClr val="0C9619"/>
                </a:solidFill>
              </a:rPr>
              <a:t>ろ</a:t>
            </a:r>
            <a:r>
              <a:rPr kumimoji="1" lang="ja-JP" altLang="en-US" sz="2400" dirty="0">
                <a:solidFill>
                  <a:srgbClr val="0C9619"/>
                </a:solidFill>
              </a:rPr>
              <a:t>！」と暴言</a:t>
            </a:r>
            <a:endParaRPr kumimoji="1" lang="en-US" altLang="ja-JP" sz="2400" dirty="0">
              <a:solidFill>
                <a:srgbClr val="0C9619"/>
              </a:solidFill>
            </a:endParaRPr>
          </a:p>
          <a:p>
            <a:r>
              <a:rPr kumimoji="1" lang="ja-JP" altLang="en-US" sz="2400" dirty="0"/>
              <a:t>内部告発した職員に報復人事</a:t>
            </a: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4128" y="1716236"/>
            <a:ext cx="2851547" cy="4305052"/>
          </a:xfrm>
          <a:prstGeom prst="rect">
            <a:avLst/>
          </a:prstGeom>
        </p:spPr>
      </p:pic>
    </p:spTree>
    <p:extLst>
      <p:ext uri="{BB962C8B-B14F-4D97-AF65-F5344CB8AC3E}">
        <p14:creationId xmlns:p14="http://schemas.microsoft.com/office/powerpoint/2010/main" val="388947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6000" dirty="0"/>
              <a:t>届かぬ特別定額給付金</a:t>
            </a:r>
          </a:p>
        </p:txBody>
      </p:sp>
      <p:pic>
        <p:nvPicPr>
          <p:cNvPr id="4" name="コンテンツ プレースホルダー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5175" y="1776412"/>
            <a:ext cx="4068763" cy="4267200"/>
          </a:xfrm>
        </p:spPr>
      </p:pic>
      <p:sp>
        <p:nvSpPr>
          <p:cNvPr id="7" name="コンテンツ プレースホルダー 6"/>
          <p:cNvSpPr>
            <a:spLocks noGrp="1"/>
          </p:cNvSpPr>
          <p:nvPr>
            <p:ph sz="half" idx="2"/>
          </p:nvPr>
        </p:nvSpPr>
        <p:spPr>
          <a:xfrm>
            <a:off x="601513" y="1776412"/>
            <a:ext cx="3826471" cy="4267200"/>
          </a:xfrm>
        </p:spPr>
        <p:txBody>
          <a:bodyPr/>
          <a:lstStyle/>
          <a:p>
            <a:r>
              <a:rPr kumimoji="1" lang="ja-JP" altLang="en-US" sz="3200" dirty="0"/>
              <a:t>大阪市の特別定額給付金の給付率は、</a:t>
            </a:r>
            <a:r>
              <a:rPr kumimoji="1" lang="en-US" altLang="ja-JP" sz="3200" dirty="0"/>
              <a:t>6</a:t>
            </a:r>
            <a:r>
              <a:rPr kumimoji="1" lang="ja-JP" altLang="en-US" sz="3200" dirty="0"/>
              <a:t>月</a:t>
            </a:r>
            <a:r>
              <a:rPr kumimoji="1" lang="en-US" altLang="ja-JP" sz="3200" dirty="0"/>
              <a:t>25</a:t>
            </a:r>
            <a:r>
              <a:rPr kumimoji="1" lang="ja-JP" altLang="en-US" sz="3200" dirty="0"/>
              <a:t>日段階で、わずか</a:t>
            </a:r>
            <a:r>
              <a:rPr kumimoji="1" lang="en-US" altLang="ja-JP" sz="3200" dirty="0">
                <a:solidFill>
                  <a:srgbClr val="C00000"/>
                </a:solidFill>
              </a:rPr>
              <a:t>3%</a:t>
            </a:r>
            <a:r>
              <a:rPr kumimoji="1" lang="ja-JP" altLang="en-US" sz="3200" dirty="0"/>
              <a:t>にとどまる</a:t>
            </a:r>
            <a:endParaRPr kumimoji="1" lang="en-US" altLang="ja-JP" sz="3200" dirty="0"/>
          </a:p>
          <a:p>
            <a:r>
              <a:rPr kumimoji="1" lang="ja-JP" altLang="en-US" sz="3200" dirty="0"/>
              <a:t>全国平均</a:t>
            </a:r>
            <a:r>
              <a:rPr kumimoji="1" lang="en-US" altLang="ja-JP" sz="3200" dirty="0"/>
              <a:t>65</a:t>
            </a:r>
            <a:r>
              <a:rPr kumimoji="1" lang="ja-JP" altLang="en-US" sz="3200" dirty="0"/>
              <a:t>％</a:t>
            </a:r>
            <a:endParaRPr kumimoji="1" lang="en-US" altLang="ja-JP" sz="3200" dirty="0"/>
          </a:p>
          <a:p>
            <a:r>
              <a:rPr kumimoji="1" lang="en-US" altLang="ja-JP" sz="3200" dirty="0">
                <a:solidFill>
                  <a:srgbClr val="C00000"/>
                </a:solidFill>
              </a:rPr>
              <a:t>20</a:t>
            </a:r>
            <a:r>
              <a:rPr kumimoji="1" lang="ja-JP" altLang="en-US" sz="3200" dirty="0">
                <a:solidFill>
                  <a:srgbClr val="C00000"/>
                </a:solidFill>
              </a:rPr>
              <a:t>の政令指定都市の中で最下位</a:t>
            </a:r>
          </a:p>
        </p:txBody>
      </p:sp>
    </p:spTree>
    <p:extLst>
      <p:ext uri="{BB962C8B-B14F-4D97-AF65-F5344CB8AC3E}">
        <p14:creationId xmlns:p14="http://schemas.microsoft.com/office/powerpoint/2010/main" val="363820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A358EE-C5C9-45D6-A784-326FE312AE81}"/>
              </a:ext>
            </a:extLst>
          </p:cNvPr>
          <p:cNvSpPr>
            <a:spLocks noGrp="1"/>
          </p:cNvSpPr>
          <p:nvPr>
            <p:ph type="title"/>
          </p:nvPr>
        </p:nvSpPr>
        <p:spPr/>
        <p:txBody>
          <a:bodyPr/>
          <a:lstStyle/>
          <a:p>
            <a:r>
              <a:rPr lang="ja-JP" altLang="en-US" sz="4800" dirty="0"/>
              <a:t>⑤</a:t>
            </a:r>
            <a:r>
              <a:rPr lang="ja-JP" altLang="ja-JP" sz="4800" dirty="0"/>
              <a:t>自国中心主義</a:t>
            </a:r>
            <a:endParaRPr kumimoji="1" lang="ja-JP" altLang="en-US" sz="4800" dirty="0"/>
          </a:p>
        </p:txBody>
      </p:sp>
      <p:sp>
        <p:nvSpPr>
          <p:cNvPr id="3" name="コンテンツ プレースホルダー 2">
            <a:extLst>
              <a:ext uri="{FF2B5EF4-FFF2-40B4-BE49-F238E27FC236}">
                <a16:creationId xmlns:a16="http://schemas.microsoft.com/office/drawing/2014/main" id="{237B1447-9CAB-4651-B7DA-7090801BBB93}"/>
              </a:ext>
            </a:extLst>
          </p:cNvPr>
          <p:cNvSpPr>
            <a:spLocks noGrp="1"/>
          </p:cNvSpPr>
          <p:nvPr>
            <p:ph idx="1"/>
          </p:nvPr>
        </p:nvSpPr>
        <p:spPr>
          <a:xfrm>
            <a:off x="3491880" y="1752600"/>
            <a:ext cx="5075858" cy="4267200"/>
          </a:xfrm>
        </p:spPr>
        <p:txBody>
          <a:bodyPr/>
          <a:lstStyle/>
          <a:p>
            <a:r>
              <a:rPr lang="ja-JP" altLang="ja-JP" sz="1800" dirty="0"/>
              <a:t>新型コロナ感染症は、国境を越えて広がる</a:t>
            </a:r>
          </a:p>
          <a:p>
            <a:r>
              <a:rPr lang="ja-JP" altLang="ja-JP" sz="1800" dirty="0"/>
              <a:t>自国だけが感染を収束させたとしても、他国の感染が収束しない限り第２波は不可避</a:t>
            </a:r>
          </a:p>
          <a:p>
            <a:r>
              <a:rPr lang="ja-JP" altLang="ja-JP" sz="1800" dirty="0"/>
              <a:t>先進諸国の感染が収束したかに見えても、途上国の感染拡大がいずれ先進国に及ぶ</a:t>
            </a:r>
          </a:p>
          <a:p>
            <a:r>
              <a:rPr lang="ja-JP" altLang="ja-JP" sz="1800" dirty="0"/>
              <a:t>国際協調だけが人類共通の危機を克服する道</a:t>
            </a:r>
          </a:p>
          <a:p>
            <a:r>
              <a:rPr lang="ja-JP" altLang="ja-JP" sz="1800" dirty="0"/>
              <a:t>米トランプ政権の中国攻撃。アメリカ・ブラジルの</a:t>
            </a:r>
            <a:r>
              <a:rPr lang="en-US" altLang="ja-JP" sz="1800" dirty="0"/>
              <a:t>WHO</a:t>
            </a:r>
            <a:r>
              <a:rPr lang="ja-JP" altLang="ja-JP" sz="1800" dirty="0"/>
              <a:t>離脱</a:t>
            </a:r>
          </a:p>
          <a:p>
            <a:r>
              <a:rPr lang="ja-JP" altLang="ja-JP" sz="1800" dirty="0"/>
              <a:t>自国の感染拡大への不満・不安を外敵に転嫁</a:t>
            </a:r>
          </a:p>
          <a:p>
            <a:r>
              <a:rPr lang="ja-JP" altLang="ja-JP" sz="1800" dirty="0"/>
              <a:t>日本政府の韓国モデル（検査と隔離）の否認。不毛な日本モデル追求（検査拒否）</a:t>
            </a:r>
          </a:p>
          <a:p>
            <a:r>
              <a:rPr lang="ja-JP" altLang="ja-JP" sz="1800" dirty="0"/>
              <a:t>自国中心主義がウィルスへの人類共同の戦いの障害だという認識の広がり</a:t>
            </a:r>
          </a:p>
          <a:p>
            <a:endParaRPr kumimoji="1" lang="ja-JP" altLang="en-US" dirty="0"/>
          </a:p>
        </p:txBody>
      </p:sp>
      <p:pic>
        <p:nvPicPr>
          <p:cNvPr id="5" name="図 4">
            <a:extLst>
              <a:ext uri="{FF2B5EF4-FFF2-40B4-BE49-F238E27FC236}">
                <a16:creationId xmlns:a16="http://schemas.microsoft.com/office/drawing/2014/main" id="{23AAC316-0CCE-4ADA-BAE5-319D75D5DC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149" y="2039241"/>
            <a:ext cx="2810731" cy="1577330"/>
          </a:xfrm>
          <a:prstGeom prst="rect">
            <a:avLst/>
          </a:prstGeom>
        </p:spPr>
      </p:pic>
      <p:pic>
        <p:nvPicPr>
          <p:cNvPr id="7" name="図 6">
            <a:extLst>
              <a:ext uri="{FF2B5EF4-FFF2-40B4-BE49-F238E27FC236}">
                <a16:creationId xmlns:a16="http://schemas.microsoft.com/office/drawing/2014/main" id="{55F01141-DF8B-40DF-B03B-9362A199C0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02776" y="3911568"/>
            <a:ext cx="2791724" cy="1785722"/>
          </a:xfrm>
          <a:prstGeom prst="rect">
            <a:avLst/>
          </a:prstGeom>
        </p:spPr>
      </p:pic>
    </p:spTree>
    <p:extLst>
      <p:ext uri="{BB962C8B-B14F-4D97-AF65-F5344CB8AC3E}">
        <p14:creationId xmlns:p14="http://schemas.microsoft.com/office/powerpoint/2010/main" val="159337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6600" dirty="0"/>
              <a:t>コロナ倒産日本一！</a:t>
            </a:r>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4675" y="1752599"/>
            <a:ext cx="8001000" cy="4378415"/>
          </a:xfrm>
        </p:spPr>
      </p:pic>
    </p:spTree>
    <p:extLst>
      <p:ext uri="{BB962C8B-B14F-4D97-AF65-F5344CB8AC3E}">
        <p14:creationId xmlns:p14="http://schemas.microsoft.com/office/powerpoint/2010/main" val="1186213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689A0F-73C5-44F6-B9AC-ACE5EA0C1F56}"/>
              </a:ext>
            </a:extLst>
          </p:cNvPr>
          <p:cNvSpPr>
            <a:spLocks noGrp="1"/>
          </p:cNvSpPr>
          <p:nvPr>
            <p:ph type="title"/>
          </p:nvPr>
        </p:nvSpPr>
        <p:spPr/>
        <p:txBody>
          <a:bodyPr/>
          <a:lstStyle/>
          <a:p>
            <a:r>
              <a:rPr lang="ja-JP" altLang="ja-JP" sz="4800" dirty="0"/>
              <a:t>⑥軍事費削ってコロナ対策を</a:t>
            </a:r>
            <a:endParaRPr kumimoji="1" lang="ja-JP" altLang="en-US" sz="4800" dirty="0"/>
          </a:p>
        </p:txBody>
      </p:sp>
      <p:sp>
        <p:nvSpPr>
          <p:cNvPr id="3" name="コンテンツ プレースホルダー 2">
            <a:extLst>
              <a:ext uri="{FF2B5EF4-FFF2-40B4-BE49-F238E27FC236}">
                <a16:creationId xmlns:a16="http://schemas.microsoft.com/office/drawing/2014/main" id="{F9485AF2-CF37-4C8D-9B66-F77F13F5535D}"/>
              </a:ext>
            </a:extLst>
          </p:cNvPr>
          <p:cNvSpPr>
            <a:spLocks noGrp="1"/>
          </p:cNvSpPr>
          <p:nvPr>
            <p:ph idx="1"/>
          </p:nvPr>
        </p:nvSpPr>
        <p:spPr>
          <a:xfrm>
            <a:off x="2411760" y="1772816"/>
            <a:ext cx="6264696" cy="4267200"/>
          </a:xfrm>
        </p:spPr>
        <p:txBody>
          <a:bodyPr/>
          <a:lstStyle/>
          <a:p>
            <a:r>
              <a:rPr lang="ja-JP" altLang="ja-JP" sz="2000" dirty="0"/>
              <a:t>貧困・格差・差別・分断の是正。再分配の最大の財源</a:t>
            </a:r>
          </a:p>
          <a:p>
            <a:r>
              <a:rPr lang="ja-JP" altLang="ja-JP" sz="2000" dirty="0"/>
              <a:t>国連グテーレス事務総長「戦争などしている場合ではなく、世界の貧困層の救済対策が必要な時だ」</a:t>
            </a:r>
            <a:endParaRPr lang="en-US" altLang="ja-JP" sz="2000" dirty="0"/>
          </a:p>
          <a:p>
            <a:r>
              <a:rPr lang="ja-JP" altLang="en-US" sz="2000" dirty="0">
                <a:solidFill>
                  <a:srgbClr val="C00000"/>
                </a:solidFill>
              </a:rPr>
              <a:t>中満泉国連軍縮担当上級代表</a:t>
            </a:r>
            <a:r>
              <a:rPr lang="ja-JP" altLang="ja-JP" sz="2000" dirty="0">
                <a:solidFill>
                  <a:srgbClr val="C00000"/>
                </a:solidFill>
              </a:rPr>
              <a:t>「国連の</a:t>
            </a:r>
            <a:r>
              <a:rPr lang="en-US" altLang="ja-JP" sz="2000" dirty="0">
                <a:solidFill>
                  <a:srgbClr val="C00000"/>
                </a:solidFill>
              </a:rPr>
              <a:t>75</a:t>
            </a:r>
            <a:r>
              <a:rPr lang="ja-JP" altLang="ja-JP" sz="2000" dirty="0">
                <a:solidFill>
                  <a:srgbClr val="C00000"/>
                </a:solidFill>
              </a:rPr>
              <a:t>年の歴史において、莫大な破壊力を持つ兵器により安全保障を確保しようとする愚かさがこれほど明らかであったことはありません」</a:t>
            </a:r>
          </a:p>
          <a:p>
            <a:r>
              <a:rPr lang="ja-JP" altLang="ja-JP" sz="2000" dirty="0"/>
              <a:t>ゲーツ元国防長官「米外交の根本的欠陥は軍事的手段への過度の依存」</a:t>
            </a:r>
          </a:p>
          <a:p>
            <a:r>
              <a:rPr lang="ja-JP" altLang="ja-JP" sz="2000"/>
              <a:t>米進歩派</a:t>
            </a:r>
            <a:r>
              <a:rPr lang="ja-JP" altLang="ja-JP" sz="2000" dirty="0"/>
              <a:t>議員「新型コロナウィルスの死者数はベトナム戦争での死者数をはるかに超えた」「コロナウィルスは我が国最大の敵」「爆弾より検査が必要だ」</a:t>
            </a:r>
          </a:p>
          <a:p>
            <a:endParaRPr kumimoji="1" lang="ja-JP" altLang="en-US" dirty="0"/>
          </a:p>
        </p:txBody>
      </p:sp>
      <p:pic>
        <p:nvPicPr>
          <p:cNvPr id="5" name="図 4">
            <a:extLst>
              <a:ext uri="{FF2B5EF4-FFF2-40B4-BE49-F238E27FC236}">
                <a16:creationId xmlns:a16="http://schemas.microsoft.com/office/drawing/2014/main" id="{290A462F-1585-433C-9E54-C819565B57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568" y="1916832"/>
            <a:ext cx="1828192" cy="2437589"/>
          </a:xfrm>
          <a:prstGeom prst="rect">
            <a:avLst/>
          </a:prstGeom>
        </p:spPr>
      </p:pic>
      <p:pic>
        <p:nvPicPr>
          <p:cNvPr id="9" name="図 8">
            <a:extLst>
              <a:ext uri="{FF2B5EF4-FFF2-40B4-BE49-F238E27FC236}">
                <a16:creationId xmlns:a16="http://schemas.microsoft.com/office/drawing/2014/main" id="{B31C9532-DB3F-4D6B-A6C5-9AE857448E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569" y="4581128"/>
            <a:ext cx="1900200" cy="1367286"/>
          </a:xfrm>
          <a:prstGeom prst="rect">
            <a:avLst/>
          </a:prstGeom>
        </p:spPr>
      </p:pic>
    </p:spTree>
    <p:extLst>
      <p:ext uri="{BB962C8B-B14F-4D97-AF65-F5344CB8AC3E}">
        <p14:creationId xmlns:p14="http://schemas.microsoft.com/office/powerpoint/2010/main" val="198996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E90CFD-8C30-44A0-998C-17CF6FB2E5C8}"/>
              </a:ext>
            </a:extLst>
          </p:cNvPr>
          <p:cNvSpPr>
            <a:spLocks noGrp="1"/>
          </p:cNvSpPr>
          <p:nvPr>
            <p:ph type="title"/>
          </p:nvPr>
        </p:nvSpPr>
        <p:spPr/>
        <p:txBody>
          <a:bodyPr/>
          <a:lstStyle/>
          <a:p>
            <a:r>
              <a:rPr lang="ja-JP" altLang="en-US" sz="4800" dirty="0"/>
              <a:t>⑦</a:t>
            </a:r>
            <a:r>
              <a:rPr lang="ja-JP" altLang="ja-JP" sz="4800" dirty="0"/>
              <a:t>説明責任と政権への信頼</a:t>
            </a:r>
            <a:endParaRPr kumimoji="1" lang="ja-JP" altLang="en-US" sz="4800" dirty="0"/>
          </a:p>
        </p:txBody>
      </p:sp>
      <p:sp>
        <p:nvSpPr>
          <p:cNvPr id="3" name="コンテンツ プレースホルダー 2">
            <a:extLst>
              <a:ext uri="{FF2B5EF4-FFF2-40B4-BE49-F238E27FC236}">
                <a16:creationId xmlns:a16="http://schemas.microsoft.com/office/drawing/2014/main" id="{565A71F1-7A3B-457A-BD39-09DCB6EAA637}"/>
              </a:ext>
            </a:extLst>
          </p:cNvPr>
          <p:cNvSpPr>
            <a:spLocks noGrp="1"/>
          </p:cNvSpPr>
          <p:nvPr>
            <p:ph idx="1"/>
          </p:nvPr>
        </p:nvSpPr>
        <p:spPr>
          <a:xfrm>
            <a:off x="566738" y="1752600"/>
            <a:ext cx="6453534" cy="4267200"/>
          </a:xfrm>
        </p:spPr>
        <p:txBody>
          <a:bodyPr/>
          <a:lstStyle/>
          <a:p>
            <a:r>
              <a:rPr lang="ja-JP" altLang="ja-JP" sz="1600" dirty="0"/>
              <a:t>政府によるロックダウン、休業要請、自粛要請、一斉休校等には、説明責任が不可避</a:t>
            </a:r>
          </a:p>
          <a:p>
            <a:r>
              <a:rPr lang="ja-JP" altLang="ja-JP" sz="1600" dirty="0"/>
              <a:t>科学的根拠、明確なエビデンスがなければ説明責任は果たせない</a:t>
            </a:r>
          </a:p>
          <a:p>
            <a:r>
              <a:rPr lang="ja-JP" altLang="ja-JP" sz="1600" dirty="0"/>
              <a:t>十分な説明責任の発揮が政府への信頼をもたらし、政府のリーダーシップへの支持</a:t>
            </a:r>
          </a:p>
          <a:p>
            <a:r>
              <a:rPr lang="ja-JP" altLang="ja-JP" sz="1600" dirty="0"/>
              <a:t>台湾の蔡英文、韓国の文寅在、ドイツのメルケルの支持率の高さ</a:t>
            </a:r>
          </a:p>
          <a:p>
            <a:r>
              <a:rPr lang="ja-JP" altLang="ja-JP" sz="1600" dirty="0"/>
              <a:t>米トランプ政権の迷走（「コロナはただの風邪」「消毒液を体内に注入すればいい」）</a:t>
            </a:r>
          </a:p>
          <a:p>
            <a:r>
              <a:rPr lang="ja-JP" altLang="ja-JP" sz="1600" dirty="0"/>
              <a:t>感染者・死亡者が圧倒的に少ないのに安倍政権の支持率が急落する訳</a:t>
            </a:r>
          </a:p>
          <a:p>
            <a:r>
              <a:rPr lang="ja-JP" altLang="ja-JP" sz="1600" dirty="0"/>
              <a:t>東京パラオリ。</a:t>
            </a:r>
            <a:r>
              <a:rPr lang="en-US" altLang="ja-JP" sz="1600" dirty="0"/>
              <a:t>PCR</a:t>
            </a:r>
            <a:r>
              <a:rPr lang="ja-JP" altLang="ja-JP" sz="1600" dirty="0"/>
              <a:t>検査拒否。根拠なき一斉休校。アベノマスク。特別給付金</a:t>
            </a:r>
            <a:r>
              <a:rPr lang="en-US" altLang="ja-JP" sz="1600" dirty="0"/>
              <a:t>30</a:t>
            </a:r>
            <a:r>
              <a:rPr lang="ja-JP" altLang="ja-JP" sz="1600" dirty="0"/>
              <a:t>万円</a:t>
            </a:r>
            <a:r>
              <a:rPr lang="en-US" altLang="ja-JP" sz="1600" dirty="0"/>
              <a:t>→10</a:t>
            </a:r>
            <a:r>
              <a:rPr lang="ja-JP" altLang="ja-JP" sz="1600" dirty="0"/>
              <a:t>万円</a:t>
            </a:r>
          </a:p>
          <a:p>
            <a:r>
              <a:rPr lang="ja-JP" altLang="ja-JP" sz="1600" dirty="0"/>
              <a:t>日報、勤労統計、モリカケ、「桜」など隠蔽・捏造・改竄、身内優遇</a:t>
            </a:r>
            <a:r>
              <a:rPr lang="en-US" altLang="ja-JP" sz="1600" dirty="0"/>
              <a:t>→</a:t>
            </a:r>
            <a:r>
              <a:rPr lang="ja-JP" altLang="ja-JP" sz="1600" dirty="0"/>
              <a:t>検察人事が決定打に</a:t>
            </a:r>
          </a:p>
          <a:p>
            <a:r>
              <a:rPr lang="ja-JP" altLang="ja-JP" sz="1600" dirty="0"/>
              <a:t>緊急事態の発令・解除、感染者数・死亡者数。政府の発表は何も信じられない。</a:t>
            </a:r>
            <a:endParaRPr kumimoji="1" lang="ja-JP" altLang="en-US" sz="1600" dirty="0"/>
          </a:p>
        </p:txBody>
      </p:sp>
      <p:pic>
        <p:nvPicPr>
          <p:cNvPr id="5" name="図 4">
            <a:extLst>
              <a:ext uri="{FF2B5EF4-FFF2-40B4-BE49-F238E27FC236}">
                <a16:creationId xmlns:a16="http://schemas.microsoft.com/office/drawing/2014/main" id="{015BC1DD-C528-4C4D-9125-D3857E6AB3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0272" y="1752601"/>
            <a:ext cx="1642727" cy="2108448"/>
          </a:xfrm>
          <a:prstGeom prst="rect">
            <a:avLst/>
          </a:prstGeom>
        </p:spPr>
      </p:pic>
      <p:pic>
        <p:nvPicPr>
          <p:cNvPr id="9" name="図 8">
            <a:extLst>
              <a:ext uri="{FF2B5EF4-FFF2-40B4-BE49-F238E27FC236}">
                <a16:creationId xmlns:a16="http://schemas.microsoft.com/office/drawing/2014/main" id="{73A9DD5D-0785-420D-9324-AD7970503F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4303" y="4092824"/>
            <a:ext cx="1758330" cy="1770131"/>
          </a:xfrm>
          <a:prstGeom prst="rect">
            <a:avLst/>
          </a:prstGeom>
        </p:spPr>
      </p:pic>
    </p:spTree>
    <p:extLst>
      <p:ext uri="{BB962C8B-B14F-4D97-AF65-F5344CB8AC3E}">
        <p14:creationId xmlns:p14="http://schemas.microsoft.com/office/powerpoint/2010/main" val="231825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down)">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ja-JP" altLang="en-US" sz="6000" dirty="0"/>
              <a:t>安倍政権ふざけるな</a:t>
            </a:r>
            <a:r>
              <a:rPr kumimoji="1" lang="en-US" altLang="ja-JP" sz="6000" dirty="0"/>
              <a:t>!!</a:t>
            </a:r>
            <a:endParaRPr kumimoji="1" lang="ja-JP" altLang="en-US" sz="6000" dirty="0"/>
          </a:p>
        </p:txBody>
      </p:sp>
      <p:pic>
        <p:nvPicPr>
          <p:cNvPr id="7" name="コンテンツ プレースホルダー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69383" y="1772816"/>
            <a:ext cx="4005262" cy="4228840"/>
          </a:xfrm>
        </p:spPr>
      </p:pic>
      <p:sp>
        <p:nvSpPr>
          <p:cNvPr id="8" name="コンテンツ プレースホルダー 7"/>
          <p:cNvSpPr>
            <a:spLocks noGrp="1"/>
          </p:cNvSpPr>
          <p:nvPr>
            <p:ph sz="half" idx="2"/>
          </p:nvPr>
        </p:nvSpPr>
        <p:spPr>
          <a:xfrm>
            <a:off x="4603195" y="1628800"/>
            <a:ext cx="4176464" cy="4536504"/>
          </a:xfrm>
        </p:spPr>
        <p:txBody>
          <a:bodyPr/>
          <a:lstStyle/>
          <a:p>
            <a:r>
              <a:rPr kumimoji="1" lang="ja-JP" altLang="en-US" sz="1800" dirty="0"/>
              <a:t>新型コロナ対策で致命傷？</a:t>
            </a:r>
            <a:endParaRPr kumimoji="1" lang="en-US" altLang="ja-JP" sz="1800" dirty="0"/>
          </a:p>
          <a:p>
            <a:r>
              <a:rPr kumimoji="1" lang="ja-JP" altLang="en-US" sz="1800" dirty="0"/>
              <a:t>水際対策の失敗</a:t>
            </a:r>
            <a:endParaRPr kumimoji="1" lang="en-US" altLang="ja-JP" sz="1800" dirty="0"/>
          </a:p>
          <a:p>
            <a:r>
              <a:rPr kumimoji="1" lang="ja-JP" altLang="en-US" sz="1800" dirty="0"/>
              <a:t>クルーズ船対応の失敗</a:t>
            </a:r>
            <a:endParaRPr kumimoji="1" lang="en-US" altLang="ja-JP" sz="1800" dirty="0"/>
          </a:p>
          <a:p>
            <a:r>
              <a:rPr kumimoji="1" lang="en-US" altLang="ja-JP" sz="1800" dirty="0"/>
              <a:t>PCR</a:t>
            </a:r>
            <a:r>
              <a:rPr kumimoji="1" lang="ja-JP" altLang="en-US" sz="1800" dirty="0"/>
              <a:t>検査対応の失敗</a:t>
            </a:r>
            <a:endParaRPr kumimoji="1" lang="en-US" altLang="ja-JP" sz="1800" dirty="0"/>
          </a:p>
          <a:p>
            <a:r>
              <a:rPr kumimoji="1" lang="ja-JP" altLang="en-US" sz="1800" dirty="0"/>
              <a:t>突然のイベント自粛</a:t>
            </a:r>
            <a:endParaRPr kumimoji="1" lang="en-US" altLang="ja-JP" sz="1800" dirty="0"/>
          </a:p>
          <a:p>
            <a:r>
              <a:rPr kumimoji="1" lang="ja-JP" altLang="en-US" sz="1800" dirty="0"/>
              <a:t>突然の全国小中高校全面休校の要請</a:t>
            </a:r>
            <a:endParaRPr kumimoji="1" lang="en-US" altLang="ja-JP" sz="1800" dirty="0"/>
          </a:p>
          <a:p>
            <a:r>
              <a:rPr kumimoji="1" lang="ja-JP" altLang="en-US" sz="1800" dirty="0"/>
              <a:t>休業補償等の具体的手立ては？</a:t>
            </a:r>
            <a:endParaRPr kumimoji="1" lang="en-US" altLang="ja-JP" sz="1800" dirty="0"/>
          </a:p>
          <a:p>
            <a:r>
              <a:rPr kumimoji="1" lang="ja-JP" altLang="en-US" sz="1800" dirty="0"/>
              <a:t>起死回生の記者会見は？</a:t>
            </a:r>
            <a:endParaRPr kumimoji="1" lang="en-US" altLang="ja-JP" sz="1800" dirty="0"/>
          </a:p>
          <a:p>
            <a:r>
              <a:rPr kumimoji="1" lang="ja-JP" altLang="en-US" sz="1800" dirty="0"/>
              <a:t>アベノマスク</a:t>
            </a:r>
            <a:r>
              <a:rPr kumimoji="1" lang="en-US" altLang="ja-JP" sz="1800" dirty="0"/>
              <a:t>2</a:t>
            </a:r>
            <a:r>
              <a:rPr kumimoji="1" lang="ja-JP" altLang="en-US" sz="1800" dirty="0"/>
              <a:t>枚で</a:t>
            </a:r>
            <a:r>
              <a:rPr kumimoji="1" lang="en-US" altLang="ja-JP" sz="1800" dirty="0"/>
              <a:t>…</a:t>
            </a:r>
          </a:p>
          <a:p>
            <a:r>
              <a:rPr kumimoji="1" lang="ja-JP" altLang="en-US" sz="1800" dirty="0"/>
              <a:t>お家で踊ろう</a:t>
            </a:r>
            <a:r>
              <a:rPr kumimoji="1" lang="en-US" altLang="ja-JP" sz="1800" dirty="0"/>
              <a:t>―</a:t>
            </a:r>
            <a:r>
              <a:rPr kumimoji="1" lang="ja-JP" altLang="en-US" sz="1800" dirty="0"/>
              <a:t>お家でくつろぐ</a:t>
            </a:r>
            <a:endParaRPr kumimoji="1" lang="en-US" altLang="ja-JP" sz="1800" dirty="0"/>
          </a:p>
          <a:p>
            <a:r>
              <a:rPr kumimoji="1" lang="ja-JP" altLang="en-US" sz="1800"/>
              <a:t>中小企業持続化給付金、</a:t>
            </a:r>
            <a:r>
              <a:rPr kumimoji="1" lang="ja-JP" altLang="en-US" sz="1800" dirty="0"/>
              <a:t>電通丸投げ業務委託</a:t>
            </a:r>
            <a:endParaRPr kumimoji="1" lang="en-US" altLang="ja-JP" sz="1800" dirty="0"/>
          </a:p>
          <a:p>
            <a:r>
              <a:rPr kumimoji="1" lang="ja-JP" altLang="en-US" sz="1800" dirty="0"/>
              <a:t>＃検察庁法改正案に抗議します</a:t>
            </a:r>
          </a:p>
        </p:txBody>
      </p:sp>
    </p:spTree>
    <p:extLst>
      <p:ext uri="{BB962C8B-B14F-4D97-AF65-F5344CB8AC3E}">
        <p14:creationId xmlns:p14="http://schemas.microsoft.com/office/powerpoint/2010/main" val="229171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down)">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down)">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down)">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wipe(down)">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wipe(down)">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wipe(down)">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wipe(down)">
                                      <p:cBhvr>
                                        <p:cTn id="42" dur="500"/>
                                        <p:tgtEl>
                                          <p:spTgt spid="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8">
                                            <p:txEl>
                                              <p:pRg st="8" end="8"/>
                                            </p:txEl>
                                          </p:spTgt>
                                        </p:tgtEl>
                                        <p:attrNameLst>
                                          <p:attrName>style.visibility</p:attrName>
                                        </p:attrNameLst>
                                      </p:cBhvr>
                                      <p:to>
                                        <p:strVal val="visible"/>
                                      </p:to>
                                    </p:set>
                                    <p:animEffect transition="in" filter="wipe(down)">
                                      <p:cBhvr>
                                        <p:cTn id="47" dur="500"/>
                                        <p:tgtEl>
                                          <p:spTgt spid="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8">
                                            <p:txEl>
                                              <p:pRg st="9" end="9"/>
                                            </p:txEl>
                                          </p:spTgt>
                                        </p:tgtEl>
                                        <p:attrNameLst>
                                          <p:attrName>style.visibility</p:attrName>
                                        </p:attrNameLst>
                                      </p:cBhvr>
                                      <p:to>
                                        <p:strVal val="visible"/>
                                      </p:to>
                                    </p:set>
                                    <p:animEffect transition="in" filter="wipe(down)">
                                      <p:cBhvr>
                                        <p:cTn id="52" dur="500"/>
                                        <p:tgtEl>
                                          <p:spTgt spid="8">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8">
                                            <p:txEl>
                                              <p:pRg st="10" end="10"/>
                                            </p:txEl>
                                          </p:spTgt>
                                        </p:tgtEl>
                                        <p:attrNameLst>
                                          <p:attrName>style.visibility</p:attrName>
                                        </p:attrNameLst>
                                      </p:cBhvr>
                                      <p:to>
                                        <p:strVal val="visible"/>
                                      </p:to>
                                    </p:set>
                                    <p:animEffect transition="in" filter="wipe(down)">
                                      <p:cBhvr>
                                        <p:cTn id="57" dur="500"/>
                                        <p:tgtEl>
                                          <p:spTgt spid="8">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8">
                                            <p:txEl>
                                              <p:pRg st="11" end="11"/>
                                            </p:txEl>
                                          </p:spTgt>
                                        </p:tgtEl>
                                        <p:attrNameLst>
                                          <p:attrName>style.visibility</p:attrName>
                                        </p:attrNameLst>
                                      </p:cBhvr>
                                      <p:to>
                                        <p:strVal val="visible"/>
                                      </p:to>
                                    </p:set>
                                    <p:animEffect transition="in" filter="wipe(down)">
                                      <p:cBhvr>
                                        <p:cTn id="62" dur="500"/>
                                        <p:tgtEl>
                                          <p:spTgt spid="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Profile</Template>
  <TotalTime>6992</TotalTime>
  <Words>3097</Words>
  <Application>Microsoft Office PowerPoint</Application>
  <PresentationFormat>画面に合わせる (4:3)</PresentationFormat>
  <Paragraphs>257</Paragraphs>
  <Slides>60</Slides>
  <Notes>1</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60</vt:i4>
      </vt:variant>
    </vt:vector>
  </HeadingPairs>
  <TitlesOfParts>
    <vt:vector size="64" baseType="lpstr">
      <vt:lpstr>Calibri</vt:lpstr>
      <vt:lpstr>Verdana</vt:lpstr>
      <vt:lpstr>Wingdings</vt:lpstr>
      <vt:lpstr>Profile</vt:lpstr>
      <vt:lpstr>         冨田宏治さんと語ろう②  コロナ後を見据える  ―まもなく衆議院選挙があるような―</vt:lpstr>
      <vt:lpstr>①共同の広がりとコロナ後の世界</vt:lpstr>
      <vt:lpstr>②人間の尊厳・個人の尊厳</vt:lpstr>
      <vt:lpstr>③貧困・格差・差別・分断</vt:lpstr>
      <vt:lpstr>④新自由主義・緊縮政策</vt:lpstr>
      <vt:lpstr>⑤自国中心主義</vt:lpstr>
      <vt:lpstr>⑥軍事費削ってコロナ対策を</vt:lpstr>
      <vt:lpstr>⑦説明責任と政権への信頼</vt:lpstr>
      <vt:lpstr>安倍政権ふざけるな!!</vt:lpstr>
      <vt:lpstr>市民連合と立憲5野党が 共通政策で合意</vt:lpstr>
      <vt:lpstr>野党連合政権を展望して</vt:lpstr>
      <vt:lpstr>政治的激動の時代①</vt:lpstr>
      <vt:lpstr>立ち上がった韓国民衆 ロウソク革命と朴槿恵政権の退陣</vt:lpstr>
      <vt:lpstr>文在寅大統領の誕生</vt:lpstr>
      <vt:lpstr>オカシオコルテスさん（29歳） 史上最年少で下院議員に当選</vt:lpstr>
      <vt:lpstr>沖縄県知事選挙 オール沖縄・玉城デニーさん圧勝</vt:lpstr>
      <vt:lpstr>ポデモスが連合政権に参加 84年ぶりにスペイン共産党員も入閣</vt:lpstr>
      <vt:lpstr>政治的激動の時代②</vt:lpstr>
      <vt:lpstr>PowerPoint プレゼンテーション</vt:lpstr>
      <vt:lpstr>政治に関心を持つ余裕や「ゆとり」さえ奪われた人びとにどう寄り添うか？</vt:lpstr>
      <vt:lpstr>政治的激動の時代③</vt:lpstr>
      <vt:lpstr>政治的激動の時代④</vt:lpstr>
      <vt:lpstr>PowerPoint プレゼンテーション</vt:lpstr>
      <vt:lpstr>空中戦から組織選・陣地戦へ</vt:lpstr>
      <vt:lpstr>2005年衆院選から2016年参院選までの国政選挙の投票動向</vt:lpstr>
      <vt:lpstr>2019年参院選の比例得票数</vt:lpstr>
      <vt:lpstr>分断の固定化、下がらない内閣支持率 低投票率こそが頼みの綱</vt:lpstr>
      <vt:lpstr>政治的激動の時代⑤</vt:lpstr>
      <vt:lpstr>政治的激動の時代⑥</vt:lpstr>
      <vt:lpstr>32の1人区すべてで野党統一候補</vt:lpstr>
      <vt:lpstr>野党統一候補は11勝21敗①</vt:lpstr>
      <vt:lpstr>野党統一候補は11勝21敗②</vt:lpstr>
      <vt:lpstr>民進解党→「希望」合流</vt:lpstr>
      <vt:lpstr>「排除いたします…」</vt:lpstr>
      <vt:lpstr>PowerPoint プレゼンテーション</vt:lpstr>
      <vt:lpstr>共産党が67選挙区で候補取り下げ、249選挙区で立憲野党候補一本化</vt:lpstr>
      <vt:lpstr>まるでオセロゲームのように展開した総選挙</vt:lpstr>
      <vt:lpstr>データ捏造、決裁文書改竄、イラク日報隠蔽、毎月勤労統計不正…</vt:lpstr>
      <vt:lpstr>市民連合と立憲5野党が 共通政策で合意</vt:lpstr>
      <vt:lpstr>PowerPoint プレゼンテーション</vt:lpstr>
      <vt:lpstr>2019年参院選 野党統一候補は10勝22敗</vt:lpstr>
      <vt:lpstr>2019年参院選 改憲勢力3分の2にとどかず</vt:lpstr>
      <vt:lpstr>2019年参院選野党統一候補 共闘効果は健在</vt:lpstr>
      <vt:lpstr>史上２番目の低投票率48.80% 大量棄権層に希望の灯は…</vt:lpstr>
      <vt:lpstr>新潟のように闘えば…</vt:lpstr>
      <vt:lpstr>投票から遠ざかっている人びとに 投票所に足を向けてもらうには？</vt:lpstr>
      <vt:lpstr>れいわ新選組の躍進</vt:lpstr>
      <vt:lpstr>#吉村寝ろ!!</vt:lpstr>
      <vt:lpstr>松井・吉村による 新型コロナ初動の大失策①</vt:lpstr>
      <vt:lpstr>松井・吉村による 新型コロナ初動の大失策②</vt:lpstr>
      <vt:lpstr>3月23日の2週間後、4月7日以降に感染のピークが…</vt:lpstr>
      <vt:lpstr>起死回生を懸けた 橋下徹氏のメディア乱入</vt:lpstr>
      <vt:lpstr>自己批判からはじめた 橋下徹氏</vt:lpstr>
      <vt:lpstr>PowerPoint プレゼンテーション</vt:lpstr>
      <vt:lpstr>賞賛された 大阪方式（トリアージ）の実態</vt:lpstr>
      <vt:lpstr>防護服不足を補うために 雨ガッパの提供を市民に要請</vt:lpstr>
      <vt:lpstr>PowerPoint プレゼンテーション</vt:lpstr>
      <vt:lpstr>十三病院の悲劇</vt:lpstr>
      <vt:lpstr>届かぬ特別定額給付金</vt:lpstr>
      <vt:lpstr>コロナ倒産日本一！</vt:lpstr>
    </vt:vector>
  </TitlesOfParts>
  <Company>関西学院大学</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「政治学のすすめ」</dc:title>
  <dc:creator>冨田宏治</dc:creator>
  <cp:lastModifiedBy>佐川 道夫</cp:lastModifiedBy>
  <cp:revision>770</cp:revision>
  <cp:lastPrinted>2015-12-21T06:58:12Z</cp:lastPrinted>
  <dcterms:created xsi:type="dcterms:W3CDTF">2011-03-11T05:28:16Z</dcterms:created>
  <dcterms:modified xsi:type="dcterms:W3CDTF">2020-08-29T12:26:56Z</dcterms:modified>
</cp:coreProperties>
</file>